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14" r:id="rId2"/>
    <p:sldId id="421" r:id="rId3"/>
    <p:sldId id="396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6" r:id="rId37"/>
    <p:sldId id="387" r:id="rId38"/>
    <p:sldId id="388" r:id="rId39"/>
    <p:sldId id="389" r:id="rId40"/>
    <p:sldId id="390" r:id="rId41"/>
    <p:sldId id="391" r:id="rId42"/>
    <p:sldId id="385" r:id="rId43"/>
    <p:sldId id="352" r:id="rId44"/>
    <p:sldId id="357" r:id="rId45"/>
    <p:sldId id="358" r:id="rId46"/>
    <p:sldId id="359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4" r:id="rId56"/>
    <p:sldId id="392" r:id="rId57"/>
    <p:sldId id="370" r:id="rId58"/>
    <p:sldId id="371" r:id="rId59"/>
    <p:sldId id="393" r:id="rId60"/>
    <p:sldId id="372" r:id="rId61"/>
    <p:sldId id="375" r:id="rId62"/>
    <p:sldId id="336" r:id="rId63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96" y="-29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DC0C2-CFFD-47F1-8102-0367A28112B0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C519D-8A1D-4230-B185-918D503AC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18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6EBB8-F7A3-4B80-B6CF-E168DD1E6B7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1C0E-98B6-48E9-8CF5-20A483BD7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3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764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2468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35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349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5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4516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307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5540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83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6564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081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7588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92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861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19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0660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551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684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428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8096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4879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1926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5217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4319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914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86427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2458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7014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1169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648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5300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1136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9851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4449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1849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0553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3899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1223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2003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9546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60804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024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6324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2747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9850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3524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8142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11710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12533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9156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6312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6407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54153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8678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7348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0884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6890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6521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8786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44418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33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837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806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9396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863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0420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83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44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36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0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9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2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9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0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49C0F-3676-401B-94D3-CBBD7CA1A3A5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20C4E-5628-40A6-86F8-B03A731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9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ghyuk.Lee@xjtl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6.jpe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9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9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0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108.jpeg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11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Sanghyuk.Lee@xjtlu.edu.cn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827584" y="1447800"/>
            <a:ext cx="7344816" cy="76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800" b="1" dirty="0">
                <a:solidFill>
                  <a:schemeClr val="accent3"/>
                </a:solidFill>
                <a:ea typeface="ＭＳ Ｐゴシック" pitchFamily="-108" charset="-128"/>
              </a:rPr>
              <a:t>System Stability: Routh </a:t>
            </a:r>
            <a:r>
              <a:rPr lang="en-US" sz="2800" b="1" dirty="0" smtClean="0">
                <a:solidFill>
                  <a:schemeClr val="accent3"/>
                </a:solidFill>
                <a:ea typeface="ＭＳ Ｐゴシック" pitchFamily="-108" charset="-128"/>
              </a:rPr>
              <a:t>Hurwitz, </a:t>
            </a:r>
            <a:r>
              <a:rPr lang="en-US" sz="2800" b="1" dirty="0">
                <a:solidFill>
                  <a:schemeClr val="accent3"/>
                </a:solidFill>
                <a:ea typeface="ＭＳ Ｐゴシック" pitchFamily="-108" charset="-128"/>
              </a:rPr>
              <a:t>Root </a:t>
            </a:r>
            <a:r>
              <a:rPr lang="en-US" sz="2800" b="1" dirty="0" smtClean="0">
                <a:solidFill>
                  <a:schemeClr val="accent3"/>
                </a:solidFill>
                <a:ea typeface="ＭＳ Ｐゴシック" pitchFamily="-108" charset="-128"/>
              </a:rPr>
              <a:t>Locus and </a:t>
            </a:r>
            <a:endParaRPr lang="en-US" sz="2800" b="1" dirty="0">
              <a:solidFill>
                <a:schemeClr val="accent3"/>
              </a:solidFill>
              <a:ea typeface="ＭＳ Ｐゴシック" pitchFamily="-108" charset="-128"/>
            </a:endParaRPr>
          </a:p>
          <a:p>
            <a:pPr algn="ctr">
              <a:defRPr/>
            </a:pPr>
            <a:r>
              <a:rPr lang="en-US" sz="2800" b="1" dirty="0" smtClean="0">
                <a:solidFill>
                  <a:schemeClr val="accent3"/>
                </a:solidFill>
                <a:ea typeface="ＭＳ Ｐゴシック" pitchFamily="-108" charset="-128"/>
              </a:rPr>
              <a:t>Nyquist Criterion</a:t>
            </a:r>
            <a:r>
              <a:rPr lang="en-US" sz="2800" b="1" dirty="0" smtClean="0">
                <a:solidFill>
                  <a:schemeClr val="accent3"/>
                </a:solidFill>
                <a:latin typeface="+mn-lt"/>
                <a:ea typeface="ＭＳ Ｐゴシック" pitchFamily="-108" charset="-128"/>
              </a:rPr>
              <a:t>- Lecture 5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6686" y="2819400"/>
            <a:ext cx="7772400" cy="2514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dirty="0" smtClean="0"/>
              <a:t>Instructor: </a:t>
            </a:r>
            <a:r>
              <a:rPr lang="en-US" dirty="0" err="1" smtClean="0"/>
              <a:t>Sanghyuk</a:t>
            </a:r>
            <a:r>
              <a:rPr lang="en-US" dirty="0" smtClean="0"/>
              <a:t> Lee</a:t>
            </a:r>
          </a:p>
          <a:p>
            <a:pPr algn="ctr">
              <a:buFont typeface="Wingdings" pitchFamily="2" charset="2"/>
              <a:buNone/>
            </a:pPr>
            <a:r>
              <a:rPr lang="en-US" dirty="0" smtClean="0">
                <a:hlinkClick r:id="rId3"/>
              </a:rPr>
              <a:t>Sanghyuk.Lee@xjtlu.edu.cn</a:t>
            </a: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dirty="0" smtClean="0"/>
              <a:t>Tel: 8816-1415</a:t>
            </a:r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Department of Electrical and Electronic Engineering</a:t>
            </a:r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XJTLU</a:t>
            </a:r>
          </a:p>
        </p:txBody>
      </p:sp>
    </p:spTree>
    <p:extLst>
      <p:ext uri="{BB962C8B-B14F-4D97-AF65-F5344CB8AC3E}">
        <p14:creationId xmlns:p14="http://schemas.microsoft.com/office/powerpoint/2010/main" val="325840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3526" y="1036575"/>
                <a:ext cx="676875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Characteristic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800" dirty="0" smtClean="0"/>
                  <a:t>+3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800" dirty="0" smtClean="0"/>
                  <a:t>+ 2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+6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+6</m:t>
                    </m:r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+9=0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26" y="1036575"/>
                <a:ext cx="676875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19" t="-4762" b="-23810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138085" y="516160"/>
            <a:ext cx="2988359" cy="476672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2"/>
                </a:solidFill>
              </a:rPr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3526" y="2528109"/>
                <a:ext cx="6768752" cy="3724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Characteristic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800" dirty="0"/>
                  <a:t>+</a:t>
                </a:r>
                <a:r>
                  <a:rPr lang="en-US" sz="1800" dirty="0" smtClean="0"/>
                  <a:t>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800" dirty="0"/>
                  <a:t>+ </a:t>
                </a:r>
                <a:r>
                  <a:rPr lang="en-US" sz="1800" dirty="0" smtClean="0"/>
                  <a:t>11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23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28</m:t>
                    </m:r>
                    <m:r>
                      <a:rPr lang="en-US" sz="1800" i="1">
                        <a:latin typeface="Cambria Math"/>
                      </a:rPr>
                      <m:t>𝑠</m:t>
                    </m:r>
                    <m:r>
                      <a:rPr lang="en-US" sz="1800" i="1">
                        <a:latin typeface="Cambria Math"/>
                      </a:rPr>
                      <m:t>+12=0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26" y="2528109"/>
                <a:ext cx="6768752" cy="372410"/>
              </a:xfrm>
              <a:prstGeom prst="rect">
                <a:avLst/>
              </a:prstGeom>
              <a:blipFill rotWithShape="1">
                <a:blip r:embed="rId4"/>
                <a:stretch>
                  <a:fillRect l="-719" t="-4762" b="-23810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83568" y="1484784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Two roots are not in LHP</a:t>
            </a:r>
          </a:p>
          <a:p>
            <a:r>
              <a:rPr lang="en-US" sz="1800" dirty="0" smtClean="0"/>
              <a:t>Denominator zero replace to dummy variable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68" y="3212976"/>
                <a:ext cx="73448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Two roots are on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  <a:ea typeface="Cambria Math"/>
                      </a:rPr>
                      <m:t>j</m:t>
                    </m:r>
                    <m:r>
                      <a:rPr lang="en-US" sz="1800" i="1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1800" dirty="0" smtClean="0"/>
                  <a:t> axis</a:t>
                </a:r>
              </a:p>
              <a:p>
                <a:r>
                  <a:rPr lang="en-US" sz="1800" dirty="0" smtClean="0"/>
                  <a:t>Row coefficients are zero, then using derivative of previous row equation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12976"/>
                <a:ext cx="7344816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66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67544" y="4221088"/>
            <a:ext cx="7272808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 smtClean="0"/>
              <a:t>Discussion :</a:t>
            </a:r>
          </a:p>
          <a:p>
            <a:endParaRPr lang="en-US" sz="1800" dirty="0" smtClean="0"/>
          </a:p>
          <a:p>
            <a:r>
              <a:rPr lang="en-US" sz="1800" dirty="0" smtClean="0"/>
              <a:t>What is strong point of </a:t>
            </a:r>
            <a:r>
              <a:rPr lang="en-US" sz="1800" dirty="0" err="1" smtClean="0"/>
              <a:t>Routh</a:t>
            </a:r>
            <a:r>
              <a:rPr lang="en-US" sz="1800" dirty="0" smtClean="0"/>
              <a:t>’ criterion ?</a:t>
            </a:r>
          </a:p>
          <a:p>
            <a:r>
              <a:rPr lang="en-US" sz="1800" dirty="0"/>
              <a:t>What is </a:t>
            </a:r>
            <a:r>
              <a:rPr lang="en-US" sz="1800" dirty="0" smtClean="0"/>
              <a:t>week </a:t>
            </a:r>
            <a:r>
              <a:rPr lang="en-US" sz="1800" dirty="0"/>
              <a:t>point of </a:t>
            </a:r>
            <a:r>
              <a:rPr lang="en-US" sz="1800" dirty="0" err="1"/>
              <a:t>Routh</a:t>
            </a:r>
            <a:r>
              <a:rPr lang="en-US" sz="1800" dirty="0"/>
              <a:t>’ </a:t>
            </a:r>
            <a:r>
              <a:rPr lang="en-US" sz="1800" dirty="0" smtClean="0"/>
              <a:t>criterion ?</a:t>
            </a:r>
            <a:endParaRPr lang="en-US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7175" y="134938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9400" y="620713"/>
            <a:ext cx="4868863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2800" b="1" u="sng" dirty="0" smtClean="0">
                <a:solidFill>
                  <a:schemeClr val="accent2"/>
                </a:solidFill>
              </a:rPr>
              <a:t>Root-Locus Design Method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9306" y="1898630"/>
            <a:ext cx="4891917" cy="87459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306388" y="1373188"/>
            <a:ext cx="7848600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charset="0"/>
                <a:ea typeface="ＭＳ Ｐゴシック" pitchFamily="34" charset="-128"/>
              </a:rPr>
              <a:t>Closed loop transfer function</a:t>
            </a:r>
          </a:p>
        </p:txBody>
      </p:sp>
      <p:sp>
        <p:nvSpPr>
          <p:cNvPr id="25605" name="TextBox 6"/>
          <p:cNvSpPr txBox="1">
            <a:spLocks noChangeArrowheads="1"/>
          </p:cNvSpPr>
          <p:nvPr/>
        </p:nvSpPr>
        <p:spPr bwMode="auto">
          <a:xfrm>
            <a:off x="279400" y="3284538"/>
            <a:ext cx="7848600" cy="4603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charset="0"/>
                <a:ea typeface="ＭＳ Ｐゴシック" pitchFamily="34" charset="-128"/>
              </a:rPr>
              <a:t>Characteristic equation</a:t>
            </a:r>
          </a:p>
        </p:txBody>
      </p:sp>
      <p:sp>
        <p:nvSpPr>
          <p:cNvPr id="8" name="Rectangle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9306" y="3810000"/>
            <a:ext cx="5147178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pic>
        <p:nvPicPr>
          <p:cNvPr id="25607" name="Picture 4" descr="AACLJSA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4343400"/>
            <a:ext cx="487838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Rectangle 5"/>
          <p:cNvSpPr txBox="1">
            <a:spLocks noChangeArrowheads="1"/>
          </p:cNvSpPr>
          <p:nvPr/>
        </p:nvSpPr>
        <p:spPr bwMode="auto">
          <a:xfrm>
            <a:off x="5183188" y="5867400"/>
            <a:ext cx="35639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  <a:latin typeface="Arial" charset="0"/>
                <a:ea typeface="ＭＳ Ｐゴシック" pitchFamily="34" charset="-128"/>
              </a:rPr>
              <a:t>Basic closed-loop block diagram</a:t>
            </a:r>
          </a:p>
        </p:txBody>
      </p:sp>
      <p:sp>
        <p:nvSpPr>
          <p:cNvPr id="11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335168" y="4114800"/>
            <a:ext cx="3732632" cy="1524000"/>
          </a:xfrm>
          <a:prstGeom prst="rect">
            <a:avLst/>
          </a:prstGeom>
          <a:blipFill rotWithShape="1">
            <a:blip r:embed="rId6"/>
            <a:stretch>
              <a:fillRect l="-130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71463" y="131763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9400" y="260350"/>
            <a:ext cx="2159000" cy="34925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5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2800" b="1" u="sng" dirty="0" smtClean="0">
                <a:solidFill>
                  <a:schemeClr val="accent2"/>
                </a:solidFill>
              </a:rPr>
              <a:t>Definition  of Root-Locus 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9306" y="1558280"/>
            <a:ext cx="3003771" cy="680699"/>
          </a:xfrm>
          <a:prstGeom prst="rect">
            <a:avLst/>
          </a:prstGeom>
          <a:blipFill rotWithShape="1">
            <a:blip r:embed="rId3"/>
            <a:stretch>
              <a:fillRect l="-3245" b="-901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1176" y="623530"/>
            <a:ext cx="7848718" cy="830997"/>
          </a:xfrm>
          <a:prstGeom prst="rect">
            <a:avLst/>
          </a:prstGeom>
          <a:blipFill rotWithShape="1">
            <a:blip r:embed="rId4"/>
            <a:stretch>
              <a:fillRect l="-930" t="-4317" r="-1395" b="-15108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293688" y="2286000"/>
            <a:ext cx="784860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charset="0"/>
                <a:ea typeface="ＭＳ Ｐゴシック" pitchFamily="34" charset="-128"/>
              </a:rPr>
              <a:t>Factor the polynomial as </a:t>
            </a:r>
          </a:p>
        </p:txBody>
      </p:sp>
      <p:sp>
        <p:nvSpPr>
          <p:cNvPr id="8" name="Rectangle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895599"/>
            <a:ext cx="4963533" cy="1940275"/>
          </a:xfrm>
          <a:prstGeom prst="rect">
            <a:avLst/>
          </a:prstGeom>
          <a:blipFill rotWithShape="1">
            <a:blip r:embed="rId5"/>
            <a:stretch>
              <a:fillRect l="-123" b="-8125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12" name="Rectangle 1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29200" y="2895599"/>
            <a:ext cx="4114800" cy="1940275"/>
          </a:xfrm>
          <a:prstGeom prst="rect">
            <a:avLst/>
          </a:prstGeom>
          <a:blipFill rotWithShape="1">
            <a:blip r:embed="rId6"/>
            <a:stretch>
              <a:fillRect l="-148" t="-11563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26632" name="TextBox 12"/>
          <p:cNvSpPr txBox="1">
            <a:spLocks noChangeArrowheads="1"/>
          </p:cNvSpPr>
          <p:nvPr/>
        </p:nvSpPr>
        <p:spPr bwMode="auto">
          <a:xfrm>
            <a:off x="271463" y="4953000"/>
            <a:ext cx="784860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charset="0"/>
                <a:ea typeface="ＭＳ Ｐゴシック" pitchFamily="34" charset="-128"/>
              </a:rPr>
              <a:t>Equivalent root locus expressions </a:t>
            </a:r>
          </a:p>
        </p:txBody>
      </p:sp>
      <p:sp>
        <p:nvSpPr>
          <p:cNvPr id="3" name="Rectangle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7559" y="5486400"/>
            <a:ext cx="2164695" cy="46166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14" name="Rectangle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7559" y="5996674"/>
            <a:ext cx="2302875" cy="861326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5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20638" y="5479438"/>
            <a:ext cx="2581861" cy="461665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15" name="Rectangle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32183" y="5996674"/>
            <a:ext cx="1748620" cy="783804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26637" name="TextBox 15"/>
          <p:cNvSpPr txBox="1">
            <a:spLocks noChangeArrowheads="1"/>
          </p:cNvSpPr>
          <p:nvPr/>
        </p:nvSpPr>
        <p:spPr bwMode="auto">
          <a:xfrm>
            <a:off x="5454650" y="5500688"/>
            <a:ext cx="3640138" cy="1200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charset="0"/>
                <a:ea typeface="ＭＳ Ｐゴシック" pitchFamily="34" charset="-128"/>
              </a:rPr>
              <a:t>Root locus form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charset="0"/>
                <a:ea typeface="ＭＳ Ｐゴシック" pitchFamily="34" charset="-128"/>
              </a:rPr>
              <a:t>Evans form of a characteristic equation</a:t>
            </a:r>
          </a:p>
        </p:txBody>
      </p:sp>
    </p:spTree>
    <p:extLst>
      <p:ext uri="{BB962C8B-B14F-4D97-AF65-F5344CB8AC3E}">
        <p14:creationId xmlns:p14="http://schemas.microsoft.com/office/powerpoint/2010/main" val="37565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477000" y="3581400"/>
            <a:ext cx="1143000" cy="3810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/>
          <a:lstStyle/>
          <a:p>
            <a:pPr algn="l"/>
            <a:r>
              <a:rPr lang="en-US" altLang="en-US" sz="1200" smtClean="0">
                <a:latin typeface="Arial" charset="0"/>
              </a:rPr>
              <a:t>Root locus for</a:t>
            </a:r>
          </a:p>
        </p:txBody>
      </p:sp>
      <p:pic>
        <p:nvPicPr>
          <p:cNvPr id="27651" name="Picture 3" descr="fig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657600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6" descr="AACLJY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4800"/>
            <a:ext cx="330358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600" y="336974"/>
            <a:ext cx="5257800" cy="1419363"/>
          </a:xfrm>
          <a:prstGeom prst="rect">
            <a:avLst/>
          </a:prstGeom>
          <a:blipFill rotWithShape="1">
            <a:blip r:embed="rId5"/>
            <a:stretch>
              <a:fillRect l="-1505" t="-2553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7855" y="2052054"/>
            <a:ext cx="5257800" cy="3646832"/>
          </a:xfrm>
          <a:prstGeom prst="rect">
            <a:avLst/>
          </a:prstGeom>
          <a:blipFill rotWithShape="1">
            <a:blip r:embed="rId6"/>
            <a:stretch>
              <a:fillRect l="-1505" t="-1000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38800" y="4114800"/>
            <a:ext cx="3429000" cy="2677656"/>
          </a:xfrm>
          <a:prstGeom prst="rect">
            <a:avLst/>
          </a:prstGeom>
          <a:blipFill rotWithShape="1">
            <a:blip r:embed="rId7"/>
            <a:stretch>
              <a:fillRect l="-1239" t="-12698" r="-1239" b="-3175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7855" y="5854214"/>
            <a:ext cx="5257800" cy="772391"/>
          </a:xfrm>
          <a:prstGeom prst="rect">
            <a:avLst/>
          </a:prstGeom>
          <a:blipFill rotWithShape="1">
            <a:blip r:embed="rId8"/>
            <a:stretch>
              <a:fillRect l="-694" t="-4651" b="-6202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476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6019800"/>
            <a:ext cx="32766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/>
          <a:lstStyle/>
          <a:p>
            <a:pPr algn="l"/>
            <a:r>
              <a:rPr lang="en-US" altLang="en-US" sz="1200" smtClean="0">
                <a:latin typeface="Arial" charset="0"/>
              </a:rPr>
              <a:t>Root locus vs. damping factor </a:t>
            </a:r>
            <a:r>
              <a:rPr lang="en-US" altLang="en-US" sz="1200" i="1" smtClean="0">
                <a:latin typeface="Arial" charset="0"/>
              </a:rPr>
              <a:t>c </a:t>
            </a:r>
            <a:r>
              <a:rPr lang="en-US" altLang="en-US" sz="1200" smtClean="0">
                <a:latin typeface="Arial" charset="0"/>
              </a:rPr>
              <a:t>for 1 + </a:t>
            </a:r>
            <a:r>
              <a:rPr lang="en-US" altLang="en-US" sz="1200" i="1" smtClean="0">
                <a:latin typeface="Arial" charset="0"/>
              </a:rPr>
              <a:t>G</a:t>
            </a:r>
            <a:r>
              <a:rPr lang="en-US" altLang="en-US" sz="1200" smtClean="0">
                <a:latin typeface="Arial" charset="0"/>
              </a:rPr>
              <a:t>(</a:t>
            </a:r>
            <a:r>
              <a:rPr lang="en-US" altLang="en-US" sz="1200" i="1" smtClean="0">
                <a:latin typeface="Arial" charset="0"/>
              </a:rPr>
              <a:t>s</a:t>
            </a:r>
            <a:r>
              <a:rPr lang="en-US" altLang="en-US" sz="1200" smtClean="0">
                <a:latin typeface="Arial" charset="0"/>
              </a:rPr>
              <a:t>)</a:t>
            </a:r>
            <a:r>
              <a:rPr lang="en-US" altLang="en-US" sz="1200" i="1" smtClean="0">
                <a:latin typeface="Arial" charset="0"/>
              </a:rPr>
              <a:t> </a:t>
            </a:r>
            <a:r>
              <a:rPr lang="en-US" altLang="en-US" sz="1200" smtClean="0">
                <a:latin typeface="Arial" charset="0"/>
              </a:rPr>
              <a:t>=</a:t>
            </a:r>
          </a:p>
        </p:txBody>
      </p:sp>
      <p:pic>
        <p:nvPicPr>
          <p:cNvPr id="28675" name="Picture 3" descr="fig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6096000"/>
            <a:ext cx="904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6" descr="AACLJY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4343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304800"/>
            <a:ext cx="3119508" cy="938911"/>
          </a:xfrm>
          <a:prstGeom prst="rect">
            <a:avLst/>
          </a:prstGeom>
          <a:blipFill rotWithShape="1">
            <a:blip r:embed="rId5"/>
            <a:stretch>
              <a:fillRect l="-1362" t="-3205"/>
            </a:stretch>
          </a:blipFill>
          <a:ln>
            <a:solidFill>
              <a:schemeClr val="accent2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3" name="Rectangle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447800"/>
            <a:ext cx="2213491" cy="707886"/>
          </a:xfrm>
          <a:prstGeom prst="rect">
            <a:avLst/>
          </a:prstGeom>
          <a:blipFill rotWithShape="1">
            <a:blip r:embed="rId6"/>
            <a:stretch>
              <a:fillRect l="-2466" t="-3390"/>
            </a:stretch>
          </a:blipFill>
          <a:ln>
            <a:solidFill>
              <a:srgbClr val="0070C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14875" y="304800"/>
            <a:ext cx="4267343" cy="3238707"/>
          </a:xfrm>
          <a:prstGeom prst="rect">
            <a:avLst/>
          </a:prstGeom>
          <a:blipFill rotWithShape="1">
            <a:blip r:embed="rId7"/>
            <a:stretch>
              <a:fillRect l="-712" t="-750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00600" y="3723144"/>
            <a:ext cx="4181618" cy="1846659"/>
          </a:xfrm>
          <a:prstGeom prst="rect">
            <a:avLst/>
          </a:prstGeom>
          <a:blipFill rotWithShape="1">
            <a:blip r:embed="rId8"/>
            <a:stretch>
              <a:fillRect l="-1164" t="-1967" b="-3934"/>
            </a:stretch>
          </a:blipFill>
          <a:ln>
            <a:solidFill>
              <a:srgbClr val="FF0000"/>
            </a:solidFill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191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4495800" cy="457200"/>
          </a:xfrm>
          <a:ln>
            <a:solidFill>
              <a:srgbClr val="3198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/>
          <a:lstStyle/>
          <a:p>
            <a:pPr algn="l"/>
            <a:r>
              <a:rPr lang="en-US" altLang="en-US" sz="2000" smtClean="0">
                <a:solidFill>
                  <a:srgbClr val="0070C0"/>
                </a:solidFill>
                <a:latin typeface="Arial" charset="0"/>
              </a:rPr>
              <a:t>Guidelines for Sketching a Root locus</a:t>
            </a:r>
          </a:p>
        </p:txBody>
      </p:sp>
      <p:sp>
        <p:nvSpPr>
          <p:cNvPr id="4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04800" y="914400"/>
            <a:ext cx="8226425" cy="1066800"/>
          </a:xfrm>
          <a:prstGeom prst="rect">
            <a:avLst/>
          </a:prstGeom>
          <a:blipFill rotWithShape="1">
            <a:blip r:embed="rId3"/>
            <a:stretch>
              <a:fillRect l="-296" t="-1130" b="-6780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04800" y="2133600"/>
            <a:ext cx="8226425" cy="1752600"/>
          </a:xfrm>
          <a:prstGeom prst="rect">
            <a:avLst/>
          </a:prstGeom>
          <a:blipFill rotWithShape="1">
            <a:blip r:embed="rId4"/>
            <a:stretch>
              <a:fillRect l="-3257" r="-814" b="-26897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6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00181" y="4040909"/>
            <a:ext cx="8226425" cy="912091"/>
          </a:xfrm>
          <a:prstGeom prst="rect">
            <a:avLst/>
          </a:prstGeom>
          <a:blipFill rotWithShape="1">
            <a:blip r:embed="rId5"/>
            <a:stretch>
              <a:fillRect l="-518" t="-3289" b="-15132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320675" y="5334000"/>
            <a:ext cx="8226425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2000" dirty="0" smtClean="0">
                <a:solidFill>
                  <a:srgbClr val="00B0F0"/>
                </a:solidFill>
                <a:latin typeface="Arial" charset="0"/>
              </a:rPr>
              <a:t>It has the meaning that closed loop pole observation is possible by the variation of control value (</a:t>
            </a:r>
            <a:r>
              <a:rPr lang="en-US" sz="2000" i="1" dirty="0" smtClean="0">
                <a:solidFill>
                  <a:srgbClr val="00B0F0"/>
                </a:solidFill>
                <a:latin typeface="Arial" charset="0"/>
              </a:rPr>
              <a:t>K</a:t>
            </a:r>
            <a:r>
              <a:rPr lang="en-US" sz="2000" dirty="0" smtClean="0">
                <a:solidFill>
                  <a:srgbClr val="00B0F0"/>
                </a:solidFill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6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 idx="4294967295"/>
          </p:nvPr>
        </p:nvSpPr>
        <p:spPr>
          <a:xfrm>
            <a:off x="609601" y="5943600"/>
            <a:ext cx="4343399" cy="685800"/>
          </a:xfrm>
          <a:blipFill rotWithShape="1">
            <a:blip r:embed="rId3"/>
            <a:stretch>
              <a:fillRect l="-701"/>
            </a:stretch>
          </a:blipFill>
          <a:extLst/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0723" name="Picture 5" descr="AACLJYK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04800" y="304800"/>
            <a:ext cx="4495800" cy="457200"/>
          </a:xfrm>
          <a:prstGeom prst="rect">
            <a:avLst/>
          </a:prstGeom>
          <a:blipFill rotWithShape="1">
            <a:blip r:embed="rId5"/>
            <a:stretch>
              <a:fillRect l="-1216" t="-3896" b="-19481"/>
            </a:stretch>
          </a:blipFill>
          <a:ln>
            <a:solidFill>
              <a:srgbClr val="31980C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257800" y="304800"/>
            <a:ext cx="3810000" cy="6172200"/>
          </a:xfrm>
          <a:prstGeom prst="rect">
            <a:avLst/>
          </a:prstGeom>
          <a:blipFill rotWithShape="1">
            <a:blip r:embed="rId6"/>
            <a:stretch>
              <a:fillRect l="-797" r="-638"/>
            </a:stretch>
          </a:blipFill>
          <a:ln>
            <a:solidFill>
              <a:srgbClr val="31980C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267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62138"/>
            <a:ext cx="4029075" cy="685800"/>
          </a:xfrm>
          <a:ln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/>
          <a:lstStyle/>
          <a:p>
            <a:pPr algn="l"/>
            <a:r>
              <a:rPr lang="en-US" altLang="en-US" sz="1200" smtClean="0">
                <a:latin typeface="Arial" charset="0"/>
              </a:rPr>
              <a:t> </a:t>
            </a:r>
            <a:r>
              <a:rPr lang="en-US" altLang="en-US" sz="1600" smtClean="0">
                <a:latin typeface="Arial" charset="0"/>
              </a:rPr>
              <a:t>Rule 2. The loci are on the real axis to the left of an odd number of poles and zeros</a:t>
            </a:r>
          </a:p>
        </p:txBody>
      </p:sp>
      <p:pic>
        <p:nvPicPr>
          <p:cNvPr id="31747" name="Picture 5" descr="AACLJSE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228600"/>
            <a:ext cx="50292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-4617" y="200892"/>
            <a:ext cx="4043218" cy="685800"/>
          </a:xfrm>
          <a:prstGeom prst="rect">
            <a:avLst/>
          </a:prstGeom>
          <a:blipFill rotWithShape="1">
            <a:blip r:embed="rId4"/>
            <a:stretch>
              <a:fillRect l="-601" t="-11404" b="-21053"/>
            </a:stretch>
          </a:blip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-4617" y="990600"/>
            <a:ext cx="4029365" cy="685800"/>
          </a:xfrm>
          <a:prstGeom prst="rect">
            <a:avLst/>
          </a:prstGeom>
          <a:blipFill rotWithShape="1">
            <a:blip r:embed="rId5"/>
            <a:stretch>
              <a:fillRect l="-603" b="-2632"/>
            </a:stretch>
          </a:blipFill>
          <a:ln>
            <a:solidFill>
              <a:srgbClr val="31980C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6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-4618" y="2713182"/>
            <a:ext cx="4424218" cy="1468582"/>
          </a:xfrm>
          <a:prstGeom prst="rect">
            <a:avLst/>
          </a:prstGeom>
          <a:blipFill rotWithShape="1">
            <a:blip r:embed="rId6"/>
            <a:stretch>
              <a:fillRect l="-275" t="-3704" b="-7819"/>
            </a:stretch>
          </a:blipFill>
          <a:ln>
            <a:solidFill>
              <a:srgbClr val="31980C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7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4634" y="4419600"/>
            <a:ext cx="8804566" cy="1752600"/>
          </a:xfrm>
          <a:prstGeom prst="rect">
            <a:avLst/>
          </a:prstGeom>
          <a:blipFill rotWithShape="1">
            <a:blip r:embed="rId7"/>
            <a:stretch>
              <a:fillRect l="-346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892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6179" y="76200"/>
            <a:ext cx="8996217" cy="2362200"/>
          </a:xfrm>
          <a:prstGeom prst="rect">
            <a:avLst/>
          </a:prstGeom>
          <a:blipFill rotWithShape="1">
            <a:blip r:embed="rId3"/>
            <a:stretch>
              <a:fillRect l="-339"/>
            </a:stretch>
          </a:blip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8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6943" y="2590800"/>
            <a:ext cx="8996217" cy="4114800"/>
          </a:xfrm>
          <a:prstGeom prst="rect">
            <a:avLst/>
          </a:prstGeom>
          <a:blipFill rotWithShape="1">
            <a:blip r:embed="rId4"/>
            <a:stretch>
              <a:fillRect l="-271" b="-443"/>
            </a:stretch>
          </a:blip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2432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545" y="76200"/>
            <a:ext cx="8996217" cy="3505200"/>
          </a:xfrm>
          <a:prstGeom prst="rect">
            <a:avLst/>
          </a:prstGeom>
          <a:blipFill rotWithShape="1">
            <a:blip r:embed="rId3"/>
            <a:stretch>
              <a:fillRect l="-338" t="-6759" b="-3813"/>
            </a:stretch>
          </a:blip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2327" y="3733800"/>
            <a:ext cx="8804566" cy="1524000"/>
          </a:xfrm>
          <a:prstGeom prst="rect">
            <a:avLst/>
          </a:prstGeom>
          <a:blipFill rotWithShape="1">
            <a:blip r:embed="rId4"/>
            <a:stretch>
              <a:fillRect l="-276" t="-1587" b="-30952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6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2327" y="5313218"/>
            <a:ext cx="8804566" cy="706582"/>
          </a:xfrm>
          <a:prstGeom prst="rect">
            <a:avLst/>
          </a:prstGeom>
          <a:blipFill rotWithShape="1">
            <a:blip r:embed="rId5"/>
            <a:stretch>
              <a:fillRect l="-276" b="-847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79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307" y="260648"/>
            <a:ext cx="2348478" cy="648071"/>
          </a:xfrm>
          <a:noFill/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chemeClr val="accent2"/>
                </a:solidFill>
              </a:rPr>
              <a:t>Contents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405035" y="1196752"/>
            <a:ext cx="7551341" cy="2088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pitchFamily="-108" charset="-128"/>
              </a:rPr>
              <a:t>Routh </a:t>
            </a:r>
            <a:r>
              <a:rPr lang="en-US" sz="2400" dirty="0" smtClean="0">
                <a:ea typeface="ＭＳ Ｐゴシック" pitchFamily="-108" charset="-128"/>
              </a:rPr>
              <a:t>Hurwitz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ea typeface="ＭＳ Ｐゴシック" pitchFamily="-108" charset="-128"/>
              </a:rPr>
              <a:t>Root Locus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ea typeface="ＭＳ Ｐゴシック" pitchFamily="-108" charset="-128"/>
              </a:rPr>
              <a:t>Nyquist Criterion</a:t>
            </a:r>
            <a:endParaRPr lang="en-US" sz="2400" i="1" dirty="0" smtClean="0"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0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52400"/>
            <a:ext cx="8804566" cy="2362200"/>
          </a:xfrm>
          <a:prstGeom prst="rect">
            <a:avLst/>
          </a:prstGeom>
          <a:blipFill rotWithShape="1">
            <a:blip r:embed="rId3"/>
            <a:stretch>
              <a:fillRect l="-277" t="-769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4819" name="Picture 5" descr="AACLJSF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396240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 descr="AACLJSG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19400"/>
            <a:ext cx="4383088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5"/>
          <p:cNvSpPr txBox="1">
            <a:spLocks noChangeArrowheads="1"/>
          </p:cNvSpPr>
          <p:nvPr/>
        </p:nvSpPr>
        <p:spPr bwMode="auto">
          <a:xfrm>
            <a:off x="173038" y="6056313"/>
            <a:ext cx="43497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The asymptotes are </a:t>
            </a:r>
            <a:r>
              <a:rPr lang="en-US" altLang="en-US" sz="1200" i="1">
                <a:latin typeface="Arial" charset="0"/>
              </a:rPr>
              <a:t>n </a:t>
            </a:r>
            <a:r>
              <a:rPr lang="en-US" altLang="en-US" sz="1200">
                <a:latin typeface="Arial" charset="0"/>
              </a:rPr>
              <a:t>− </a:t>
            </a:r>
            <a:r>
              <a:rPr lang="en-US" altLang="en-US" sz="1200" i="1">
                <a:latin typeface="Arial" charset="0"/>
              </a:rPr>
              <a:t>m </a:t>
            </a:r>
            <a:r>
              <a:rPr lang="en-US" altLang="en-US" sz="1200">
                <a:latin typeface="Arial" charset="0"/>
              </a:rPr>
              <a:t>radial lines from </a:t>
            </a:r>
            <a:r>
              <a:rPr lang="en-US" altLang="en-US" sz="1200" i="1">
                <a:latin typeface="Arial" charset="0"/>
              </a:rPr>
              <a:t>α </a:t>
            </a:r>
            <a:r>
              <a:rPr lang="en-US" altLang="en-US" sz="1200">
                <a:latin typeface="Arial" charset="0"/>
              </a:rPr>
              <a:t>at equal angles</a:t>
            </a:r>
          </a:p>
        </p:txBody>
      </p:sp>
      <p:sp>
        <p:nvSpPr>
          <p:cNvPr id="34822" name="Rectangle 5"/>
          <p:cNvSpPr txBox="1">
            <a:spLocks noChangeArrowheads="1"/>
          </p:cNvSpPr>
          <p:nvPr/>
        </p:nvSpPr>
        <p:spPr bwMode="auto">
          <a:xfrm>
            <a:off x="4602163" y="6121400"/>
            <a:ext cx="44751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The departure and arrival angles are found by looking near a pole or zero</a:t>
            </a:r>
          </a:p>
        </p:txBody>
      </p:sp>
    </p:spTree>
    <p:extLst>
      <p:ext uri="{BB962C8B-B14F-4D97-AF65-F5344CB8AC3E}">
        <p14:creationId xmlns:p14="http://schemas.microsoft.com/office/powerpoint/2010/main" val="29897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52400"/>
            <a:ext cx="8804566" cy="1524000"/>
          </a:xfrm>
          <a:prstGeom prst="rect">
            <a:avLst/>
          </a:prstGeom>
          <a:blipFill rotWithShape="1">
            <a:blip r:embed="rId3"/>
            <a:stretch>
              <a:fillRect l="-277" t="-794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752600"/>
            <a:ext cx="8804566" cy="1828800"/>
          </a:xfrm>
          <a:prstGeom prst="rect">
            <a:avLst/>
          </a:prstGeom>
          <a:blipFill rotWithShape="1">
            <a:blip r:embed="rId4"/>
            <a:stretch>
              <a:fillRect l="-277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5844" name="Picture 4" descr="AACLJSA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6200"/>
            <a:ext cx="487838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486400" y="3733800"/>
            <a:ext cx="3470566" cy="2667000"/>
          </a:xfrm>
          <a:prstGeom prst="rect">
            <a:avLst/>
          </a:prstGeom>
          <a:blipFill rotWithShape="1">
            <a:blip r:embed="rId6"/>
            <a:stretch>
              <a:fillRect l="-701" r="-701" b="-2050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96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52400"/>
            <a:ext cx="8804566" cy="1371600"/>
          </a:xfrm>
          <a:prstGeom prst="rect">
            <a:avLst/>
          </a:prstGeom>
          <a:blipFill rotWithShape="1">
            <a:blip r:embed="rId3"/>
            <a:stretch>
              <a:fillRect l="-277" t="-881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600200"/>
            <a:ext cx="8804566" cy="4953000"/>
          </a:xfrm>
          <a:prstGeom prst="rect">
            <a:avLst/>
          </a:prstGeom>
          <a:blipFill rotWithShape="1">
            <a:blip r:embed="rId4"/>
            <a:stretch>
              <a:fillRect l="-277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6868" name="Picture 9" descr="AACLJSL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31654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9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52400"/>
            <a:ext cx="8804566" cy="1447800"/>
          </a:xfrm>
          <a:prstGeom prst="rect">
            <a:avLst/>
          </a:prstGeom>
          <a:blipFill rotWithShape="1">
            <a:blip r:embed="rId3"/>
            <a:stretch>
              <a:fillRect l="-277" t="-833" r="-277" b="-2500"/>
            </a:stretch>
          </a:blipFill>
          <a:ln>
            <a:solidFill>
              <a:srgbClr val="FF0000"/>
            </a:solidFill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52400" y="1784927"/>
            <a:ext cx="5181600" cy="3015673"/>
          </a:xfrm>
          <a:prstGeom prst="rect">
            <a:avLst/>
          </a:prstGeom>
          <a:blipFill rotWithShape="1">
            <a:blip r:embed="rId4"/>
            <a:stretch>
              <a:fillRect l="-469" t="-2012" b="-4024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7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45472" y="4872182"/>
            <a:ext cx="5188528" cy="1828800"/>
          </a:xfrm>
          <a:prstGeom prst="rect">
            <a:avLst/>
          </a:prstGeom>
          <a:blipFill rotWithShape="1">
            <a:blip r:embed="rId5"/>
            <a:stretch>
              <a:fillRect l="-586" b="-1656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7893" name="Picture 6" descr="AACLJSN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34" y="2362200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3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21672" y="228600"/>
            <a:ext cx="8541328" cy="2133600"/>
          </a:xfrm>
          <a:prstGeom prst="rect">
            <a:avLst/>
          </a:prstGeom>
          <a:blipFill rotWithShape="1">
            <a:blip r:embed="rId3"/>
            <a:stretch>
              <a:fillRect l="-285" b="-284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8915" name="Picture 6" descr="AACLJSO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38413"/>
            <a:ext cx="43402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 descr="AACLJSP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2538413"/>
            <a:ext cx="45751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21672" y="1143000"/>
            <a:ext cx="5264728" cy="2438400"/>
          </a:xfrm>
          <a:prstGeom prst="rect">
            <a:avLst/>
          </a:prstGeom>
          <a:blipFill rotWithShape="1">
            <a:blip r:embed="rId3"/>
            <a:stretch>
              <a:fillRect l="-462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1" name="Rectangle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21672" y="3962400"/>
            <a:ext cx="5264728" cy="2590800"/>
          </a:xfrm>
          <a:prstGeom prst="rect">
            <a:avLst/>
          </a:prstGeom>
          <a:blipFill rotWithShape="1">
            <a:blip r:embed="rId4"/>
            <a:stretch>
              <a:fillRect l="-115"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40964" name="Picture 8" descr="AACLJSQ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3200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AACLJSR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52800"/>
            <a:ext cx="3235325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5"/>
          <p:cNvSpPr txBox="1">
            <a:spLocks noChangeArrowheads="1"/>
          </p:cNvSpPr>
          <p:nvPr/>
        </p:nvSpPr>
        <p:spPr bwMode="auto">
          <a:xfrm>
            <a:off x="222250" y="228600"/>
            <a:ext cx="526415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Root locus of the Satellite Control with a Collocated Flexibility</a:t>
            </a:r>
          </a:p>
        </p:txBody>
      </p:sp>
    </p:spTree>
    <p:extLst>
      <p:ext uri="{BB962C8B-B14F-4D97-AF65-F5344CB8AC3E}">
        <p14:creationId xmlns:p14="http://schemas.microsoft.com/office/powerpoint/2010/main" val="28484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 txBox="1">
            <a:spLocks noChangeArrowheads="1"/>
          </p:cNvSpPr>
          <p:nvPr/>
        </p:nvSpPr>
        <p:spPr bwMode="auto">
          <a:xfrm>
            <a:off x="222250" y="228600"/>
            <a:ext cx="8769350" cy="1752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Arial" charset="0"/>
              </a:rPr>
              <a:t>Conclusions 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i="1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Third pole is near the zero, there is only a modest distortion of the locus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Additional pole moving in from the far left tends to push the locus branches to the right as it approaches a given locus</a:t>
            </a:r>
            <a:endParaRPr lang="en-US" altLang="en-US" sz="1400" i="1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39939" name="Picture 6" descr="AACLJS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971800"/>
            <a:ext cx="266700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6" descr="AACLJSP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71800"/>
            <a:ext cx="2971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6" descr="AACLJSN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88" y="2971800"/>
            <a:ext cx="32004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5"/>
          <p:cNvSpPr txBox="1">
            <a:spLocks noChangeArrowheads="1"/>
          </p:cNvSpPr>
          <p:nvPr/>
        </p:nvSpPr>
        <p:spPr bwMode="auto">
          <a:xfrm>
            <a:off x="222250" y="6248400"/>
            <a:ext cx="876935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Added pole at -4                                                        -9                                                              -12</a:t>
            </a:r>
            <a:endParaRPr lang="en-US" altLang="en-US" sz="1400" i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9943" name="Rectangle 5"/>
          <p:cNvSpPr txBox="1">
            <a:spLocks noChangeArrowheads="1"/>
          </p:cNvSpPr>
          <p:nvPr/>
        </p:nvSpPr>
        <p:spPr bwMode="auto">
          <a:xfrm>
            <a:off x="233363" y="2209800"/>
            <a:ext cx="876935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charset="0"/>
              </a:rPr>
              <a:t>What about pole at -1 and infinity ?</a:t>
            </a:r>
            <a:endParaRPr lang="en-US" altLang="en-US" sz="1400" i="1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6777" y="188640"/>
            <a:ext cx="5423520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Preliminaries about Frequency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6777" y="3212976"/>
                <a:ext cx="8790084" cy="352179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b="0" dirty="0" smtClean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b="0" i="0" dirty="0" smtClean="0">
                    <a:latin typeface="Cambria Math"/>
                  </a:rPr>
                  <a:t> </a:t>
                </a:r>
                <a:r>
                  <a:rPr lang="en-US" sz="2000" b="0" i="0" dirty="0" smtClean="0"/>
                  <a:t>with</a:t>
                </a:r>
                <a:r>
                  <a:rPr lang="en-US" sz="2000" b="0" i="0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000" dirty="0">
                  <a:latin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∏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2000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000" b="0" i="1" dirty="0" smtClean="0">
                  <a:latin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b="0" dirty="0" smtClean="0"/>
                  <a:t>Then, we have </a:t>
                </a:r>
              </a:p>
              <a:p>
                <a:pPr algn="ctr"/>
                <a:r>
                  <a:rPr lang="en-US" sz="20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⋯+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 smtClean="0"/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𝑦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𝑡</m:t>
                    </m:r>
                    <m:r>
                      <a:rPr lang="en-US" sz="2000" b="0" i="1" smtClean="0">
                        <a:latin typeface="Cambria Math"/>
                      </a:rPr>
                      <m:t>) 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⋯+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ℒ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{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In the limit for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𝑡</m:t>
                    </m:r>
                    <m:r>
                      <a:rPr lang="en-US" sz="2000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𝐴</m:t>
                    </m:r>
                    <m:r>
                      <a:rPr lang="en-US" sz="2000" b="0" i="1" smtClean="0">
                        <a:latin typeface="Cambria Math"/>
                      </a:rPr>
                      <m:t>|</m:t>
                    </m:r>
                    <m:r>
                      <a:rPr lang="en-US" sz="20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b="0" i="1" smtClean="0">
                        <a:latin typeface="Cambria Math"/>
                        <a:ea typeface="Cambria Math"/>
                      </a:rPr>
                      <m:t>|</m:t>
                    </m:r>
                    <m:func>
                      <m:func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77" y="3212976"/>
                <a:ext cx="8790084" cy="3521798"/>
              </a:xfrm>
              <a:prstGeom prst="rect">
                <a:avLst/>
              </a:prstGeom>
              <a:blipFill rotWithShape="1">
                <a:blip r:embed="rId3"/>
                <a:stretch>
                  <a:fillRect l="-693" t="-690" b="-17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6777" y="764704"/>
            <a:ext cx="8790084" cy="2308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b="0" dirty="0" smtClean="0"/>
              <a:t>The </a:t>
            </a:r>
            <a:r>
              <a:rPr lang="en-US" sz="2400" b="0" dirty="0" smtClean="0">
                <a:solidFill>
                  <a:srgbClr val="FF0000"/>
                </a:solidFill>
              </a:rPr>
              <a:t>Frequency of a system is defined as the steady-state response </a:t>
            </a:r>
            <a:r>
              <a:rPr lang="en-US" sz="2400" b="0" dirty="0" smtClean="0"/>
              <a:t>of the system to a sinusoidal input signal. The sinusoid is a unique input signal, and the resulting output signal for a linear system, as well as signals throughout the system, is sinusoidal in the steady state; it differs from the input waveform only in amplitude and phase angle.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761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0074" y="31684"/>
            <a:ext cx="5423520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Preliminaries about Frequency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073" y="2636912"/>
                <a:ext cx="8790084" cy="416005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b="0" dirty="0" smtClean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𝑅𝐶</m:t>
                    </m:r>
                  </m:oMath>
                </a14:m>
                <a:r>
                  <a:rPr lang="en-US" sz="2000" b="0" i="0" dirty="0" smtClean="0"/>
                  <a:t> filter</a:t>
                </a:r>
              </a:p>
              <a:p>
                <a:endParaRPr lang="en-US" sz="2000" b="0" i="0" dirty="0" smtClean="0">
                  <a:latin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𝑅𝐶𝑠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 smtClean="0"/>
                  <a:t>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000" b="0" i="1" dirty="0" smtClean="0">
                  <a:latin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Sinusoidal steady state transfer function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</a:rPr>
                          <m:t>𝑅𝐶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/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)+1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endParaRPr lang="en-US" sz="2000" dirty="0"/>
              </a:p>
              <a:p>
                <a:r>
                  <a:rPr lang="en-US" dirty="0" smtClean="0"/>
                  <a:t>Then,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 is represented by rectangular and magnitude and phase (polar).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</m:t>
                    </m:r>
                    <m:r>
                      <a:rPr lang="en-US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and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|∠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𝜔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3" y="2636912"/>
                <a:ext cx="8790084" cy="4160050"/>
              </a:xfrm>
              <a:prstGeom prst="rect">
                <a:avLst/>
              </a:prstGeom>
              <a:blipFill rotWithShape="1">
                <a:blip r:embed="rId3"/>
                <a:stretch>
                  <a:fillRect l="-554" t="-58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0074" y="548680"/>
                <a:ext cx="6130118" cy="193899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itchFamily="34" charset="0"/>
                  <a:buChar char="•"/>
                </a:pPr>
                <a:r>
                  <a:rPr lang="en-US" sz="2000" b="0" dirty="0" smtClean="0"/>
                  <a:t>Advantage of Frequency response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n-US" sz="2000" dirty="0" smtClean="0"/>
                  <a:t>Ready available sinusoidal signal test for various range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n-US" sz="2000" dirty="0" smtClean="0"/>
                  <a:t>Easy to understand frequency behavior,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endParaRPr lang="en-US" sz="2000" b="0" dirty="0" smtClean="0">
                  <a:ea typeface="Cambria Math"/>
                </a:endParaRPr>
              </a:p>
              <a:p>
                <a:pPr algn="just"/>
                <a:endParaRPr lang="en-US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Disadvantage </a:t>
                </a:r>
                <a:r>
                  <a:rPr lang="en-US" sz="2000" dirty="0"/>
                  <a:t>of Frequency response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n-US" sz="2000" dirty="0" smtClean="0"/>
                  <a:t>Not easy to link with time domain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4" y="548680"/>
                <a:ext cx="6130118" cy="1938992"/>
              </a:xfrm>
              <a:prstGeom prst="rect">
                <a:avLst/>
              </a:prstGeom>
              <a:blipFill rotWithShape="1">
                <a:blip r:embed="rId4"/>
                <a:stretch>
                  <a:fillRect l="-993" t="-1250" r="-695" b="-437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AABSORW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1"/>
          <a:stretch/>
        </p:blipFill>
        <p:spPr bwMode="auto">
          <a:xfrm>
            <a:off x="6444208" y="1052736"/>
            <a:ext cx="269979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AABSORX0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 bwMode="auto">
          <a:xfrm>
            <a:off x="6272059" y="2708920"/>
            <a:ext cx="2615828" cy="241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1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0074" y="31684"/>
            <a:ext cx="3321806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Examples of Polar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91675" y="71217"/>
                <a:ext cx="5000805" cy="103092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𝜔𝜏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+1)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75" y="71217"/>
                <a:ext cx="5000805" cy="10309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 descr="tab08_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4" b="8517"/>
          <a:stretch/>
        </p:blipFill>
        <p:spPr bwMode="auto">
          <a:xfrm>
            <a:off x="683568" y="1245457"/>
            <a:ext cx="7540867" cy="95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AABSORY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4644008" y="2424262"/>
            <a:ext cx="4248472" cy="430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2767066"/>
            <a:ext cx="3888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Polar plot for </a:t>
            </a:r>
            <a:endParaRPr lang="en-US" altLang="en-US" sz="2000" dirty="0" smtClean="0"/>
          </a:p>
          <a:p>
            <a:r>
              <a:rPr lang="en-US" altLang="en-US" sz="2000" i="1" dirty="0" smtClean="0"/>
              <a:t>G</a:t>
            </a:r>
            <a:r>
              <a:rPr lang="en-US" altLang="en-US" sz="2000" dirty="0" smtClean="0"/>
              <a:t>(</a:t>
            </a:r>
            <a:r>
              <a:rPr lang="en-US" altLang="en-US" sz="2000" i="1" dirty="0" err="1" smtClean="0"/>
              <a:t>jω</a:t>
            </a:r>
            <a:r>
              <a:rPr lang="en-US" altLang="en-US" sz="2000" dirty="0"/>
              <a:t>)</a:t>
            </a:r>
            <a:r>
              <a:rPr lang="en-US" altLang="en-US" sz="2000" i="1" dirty="0"/>
              <a:t> = K</a:t>
            </a:r>
            <a:r>
              <a:rPr lang="en-US" altLang="en-US" sz="2000" dirty="0"/>
              <a:t>/(</a:t>
            </a:r>
            <a:r>
              <a:rPr lang="en-US" altLang="en-US" sz="2000" i="1" dirty="0" err="1"/>
              <a:t>jω</a:t>
            </a:r>
            <a:r>
              <a:rPr lang="en-US" altLang="en-US" sz="2000" dirty="0"/>
              <a:t>(</a:t>
            </a:r>
            <a:r>
              <a:rPr lang="en-US" altLang="en-US" sz="2000" i="1" dirty="0" err="1"/>
              <a:t>jωτ</a:t>
            </a:r>
            <a:r>
              <a:rPr lang="en-US" altLang="en-US" sz="2000" i="1" dirty="0"/>
              <a:t> + </a:t>
            </a:r>
            <a:r>
              <a:rPr lang="en-US" altLang="en-US" sz="2000" dirty="0"/>
              <a:t>1</a:t>
            </a:r>
            <a:r>
              <a:rPr lang="en-US" altLang="en-US" sz="2000" dirty="0" smtClean="0"/>
              <a:t>))</a:t>
            </a:r>
            <a:r>
              <a:rPr lang="en-US" altLang="en-US" sz="2000" i="1" dirty="0" smtClean="0"/>
              <a:t>,</a:t>
            </a:r>
            <a:r>
              <a:rPr lang="en-US" altLang="en-US" sz="2000" dirty="0" smtClean="0"/>
              <a:t> </a:t>
            </a:r>
          </a:p>
          <a:p>
            <a:endParaRPr lang="en-US" altLang="en-US" sz="2000" dirty="0"/>
          </a:p>
          <a:p>
            <a:r>
              <a:rPr lang="en-US" altLang="en-US" sz="2000" dirty="0" smtClean="0"/>
              <a:t>Note </a:t>
            </a:r>
            <a:r>
              <a:rPr lang="en-US" altLang="en-US" sz="2000" dirty="0"/>
              <a:t>that </a:t>
            </a:r>
            <a:r>
              <a:rPr lang="en-US" altLang="en-US" sz="2000" i="1" dirty="0"/>
              <a:t>ω</a:t>
            </a:r>
            <a:r>
              <a:rPr lang="en-US" altLang="en-US" sz="2000" dirty="0"/>
              <a:t> = ∞ is at the origin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58694" y="4785198"/>
            <a:ext cx="38884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/>
              <a:t>This plot can extend to Bode plot which include magnitude and Phase plot separately.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6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364163" cy="476250"/>
          </a:xfrm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u="sng" dirty="0" smtClean="0">
                <a:solidFill>
                  <a:schemeClr val="accent2"/>
                </a:solidFill>
              </a:rPr>
              <a:t>Steady state tracking and system type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179388" y="549275"/>
            <a:ext cx="3529012" cy="3683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/>
              <a:t>Consider block diagram</a:t>
            </a:r>
            <a:endParaRPr lang="en-US" altLang="en-US">
              <a:ea typeface="Cambria Math" pitchFamily="18" charset="0"/>
              <a:cs typeface="Cambria Math" pitchFamily="18" charset="0"/>
            </a:endParaRPr>
          </a:p>
        </p:txBody>
      </p:sp>
      <p:pic>
        <p:nvPicPr>
          <p:cNvPr id="15364" name="Picture 4" descr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50913"/>
            <a:ext cx="8305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3401585"/>
            <a:ext cx="8208912" cy="3303277"/>
          </a:xfrm>
          <a:prstGeom prst="rect">
            <a:avLst/>
          </a:prstGeom>
          <a:blipFill rotWithShape="1">
            <a:blip r:embed="rId3"/>
            <a:stretch>
              <a:fillRect l="-593" t="-735"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0067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0074" y="31684"/>
            <a:ext cx="2313694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Transfer function </a:t>
            </a:r>
          </a:p>
        </p:txBody>
      </p:sp>
      <p:pic>
        <p:nvPicPr>
          <p:cNvPr id="8" name="Picture 3" descr="tab08_03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2" b="8124"/>
          <a:stretch/>
        </p:blipFill>
        <p:spPr bwMode="auto">
          <a:xfrm>
            <a:off x="264926" y="613415"/>
            <a:ext cx="8294687" cy="224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tab08_03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2"/>
          <a:stretch/>
        </p:blipFill>
        <p:spPr bwMode="auto">
          <a:xfrm>
            <a:off x="264926" y="3068960"/>
            <a:ext cx="837929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7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0074" y="31684"/>
            <a:ext cx="2313694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Transfer function </a:t>
            </a:r>
          </a:p>
        </p:txBody>
      </p:sp>
      <p:pic>
        <p:nvPicPr>
          <p:cNvPr id="5" name="Picture 2" descr="tab08_03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3"/>
          <a:stretch/>
        </p:blipFill>
        <p:spPr bwMode="auto">
          <a:xfrm>
            <a:off x="521502" y="980728"/>
            <a:ext cx="8272462" cy="39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1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0074" y="31684"/>
            <a:ext cx="5338030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err="1" smtClean="0">
                <a:latin typeface="+mn-lt"/>
              </a:rPr>
              <a:t>Nonminimum</a:t>
            </a:r>
            <a:r>
              <a:rPr lang="en-US" sz="2400" dirty="0" smtClean="0">
                <a:latin typeface="+mn-lt"/>
              </a:rPr>
              <a:t> Phase and All pass function</a:t>
            </a:r>
          </a:p>
        </p:txBody>
      </p:sp>
      <p:pic>
        <p:nvPicPr>
          <p:cNvPr id="4" name="Picture 2" descr="AABSOSU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9"/>
          <a:stretch/>
        </p:blipFill>
        <p:spPr bwMode="auto">
          <a:xfrm>
            <a:off x="438683" y="836713"/>
            <a:ext cx="8229600" cy="212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ABSOSV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8"/>
          <a:stretch/>
        </p:blipFill>
        <p:spPr bwMode="auto">
          <a:xfrm>
            <a:off x="88657" y="3068960"/>
            <a:ext cx="4843383" cy="364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056" y="3068960"/>
            <a:ext cx="3897870" cy="34778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b="0" dirty="0" err="1" smtClean="0"/>
              <a:t>Nonminimum</a:t>
            </a:r>
            <a:r>
              <a:rPr lang="en-US" sz="2000" b="0" dirty="0" smtClean="0"/>
              <a:t> Phase system, it has unstable zero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Same magnitude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Phase characteristic is different</a:t>
            </a: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Range of phase shift of </a:t>
            </a:r>
            <a:r>
              <a:rPr lang="en-US" sz="2000" dirty="0" err="1" smtClean="0"/>
              <a:t>minimun</a:t>
            </a:r>
            <a:r>
              <a:rPr lang="en-US" sz="2000" dirty="0" smtClean="0"/>
              <a:t> phase T.F is the least possible or minimum corresponding to a given amplitude curve.</a:t>
            </a:r>
          </a:p>
          <a:p>
            <a:pPr marL="342900" indent="-342900" algn="just">
              <a:buFontTx/>
              <a:buChar char="-"/>
            </a:pPr>
            <a:r>
              <a:rPr lang="en-US" sz="2000" dirty="0" err="1" smtClean="0"/>
              <a:t>Nonmimum</a:t>
            </a:r>
            <a:r>
              <a:rPr lang="en-US" sz="2000" dirty="0" smtClean="0"/>
              <a:t> case showed the greatest possible for the given amplitude curve.</a:t>
            </a:r>
          </a:p>
        </p:txBody>
      </p:sp>
    </p:spTree>
    <p:extLst>
      <p:ext uri="{BB962C8B-B14F-4D97-AF65-F5344CB8AC3E}">
        <p14:creationId xmlns:p14="http://schemas.microsoft.com/office/powerpoint/2010/main" val="15337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0074" y="31684"/>
            <a:ext cx="6130118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All Pass function_ specific </a:t>
            </a:r>
            <a:r>
              <a:rPr lang="en-US" sz="2400" dirty="0" err="1" smtClean="0">
                <a:latin typeface="+mn-lt"/>
              </a:rPr>
              <a:t>nonminimum</a:t>
            </a:r>
            <a:r>
              <a:rPr lang="en-US" sz="2400" dirty="0" smtClean="0">
                <a:latin typeface="+mn-lt"/>
              </a:rPr>
              <a:t> phase</a:t>
            </a:r>
          </a:p>
        </p:txBody>
      </p:sp>
      <p:pic>
        <p:nvPicPr>
          <p:cNvPr id="8" name="Picture 2" descr="AABSOSW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 bwMode="auto">
          <a:xfrm>
            <a:off x="467544" y="764704"/>
            <a:ext cx="820891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2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0101" y="260648"/>
            <a:ext cx="6922206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dirty="0"/>
              <a:t>Mapping a square contour by </a:t>
            </a:r>
            <a:r>
              <a:rPr lang="en-US" altLang="en-US" sz="2400" i="1" dirty="0">
                <a:solidFill>
                  <a:srgbClr val="FF0000"/>
                </a:solidFill>
              </a:rPr>
              <a:t>F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s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  <a:r>
              <a:rPr lang="en-US" altLang="en-US" sz="2400" i="1" dirty="0">
                <a:solidFill>
                  <a:srgbClr val="FF0000"/>
                </a:solidFill>
              </a:rPr>
              <a:t> = </a:t>
            </a:r>
            <a:r>
              <a:rPr lang="en-US" altLang="en-US" sz="2400" dirty="0">
                <a:solidFill>
                  <a:srgbClr val="FF0000"/>
                </a:solidFill>
              </a:rPr>
              <a:t>2</a:t>
            </a:r>
            <a:r>
              <a:rPr lang="en-US" altLang="en-US" sz="2400" i="1" dirty="0">
                <a:solidFill>
                  <a:srgbClr val="FF0000"/>
                </a:solidFill>
              </a:rPr>
              <a:t>s + </a:t>
            </a:r>
            <a:r>
              <a:rPr lang="en-US" altLang="en-US" sz="2400" dirty="0">
                <a:solidFill>
                  <a:srgbClr val="FF0000"/>
                </a:solidFill>
              </a:rPr>
              <a:t>1 </a:t>
            </a:r>
            <a:r>
              <a:rPr lang="en-US" altLang="en-US" sz="2400" i="1" dirty="0">
                <a:solidFill>
                  <a:srgbClr val="FF0000"/>
                </a:solidFill>
              </a:rPr>
              <a:t>= </a:t>
            </a:r>
            <a:r>
              <a:rPr lang="en-US" altLang="en-US" sz="2400" dirty="0">
                <a:solidFill>
                  <a:srgbClr val="FF0000"/>
                </a:solidFill>
              </a:rPr>
              <a:t>2(</a:t>
            </a:r>
            <a:r>
              <a:rPr lang="en-US" altLang="en-US" sz="2400" i="1" dirty="0">
                <a:solidFill>
                  <a:srgbClr val="FF0000"/>
                </a:solidFill>
              </a:rPr>
              <a:t>s + </a:t>
            </a:r>
            <a:r>
              <a:rPr lang="en-US" altLang="en-US" sz="2400" dirty="0">
                <a:solidFill>
                  <a:srgbClr val="FF0000"/>
                </a:solidFill>
              </a:rPr>
              <a:t>1/2</a:t>
            </a:r>
            <a:r>
              <a:rPr lang="en-US" altLang="en-US" sz="2400" dirty="0" smtClean="0">
                <a:solidFill>
                  <a:srgbClr val="FF0000"/>
                </a:solidFill>
              </a:rPr>
              <a:t>)</a:t>
            </a:r>
            <a:endParaRPr lang="en-US" sz="2400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Picture 2" descr="AABSOVW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1"/>
          <a:stretch/>
        </p:blipFill>
        <p:spPr bwMode="auto">
          <a:xfrm>
            <a:off x="486404" y="2724750"/>
            <a:ext cx="8229600" cy="410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 txBox="1">
                <a:spLocks noChangeArrowheads="1"/>
              </p:cNvSpPr>
              <p:nvPr/>
            </p:nvSpPr>
            <p:spPr bwMode="auto">
              <a:xfrm>
                <a:off x="611560" y="836713"/>
                <a:ext cx="7848872" cy="1728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/>
                      </a:rPr>
                      <m:t>𝑠</m:t>
                    </m:r>
                    <m:r>
                      <a:rPr lang="en-US" altLang="en-US" sz="2400" b="0" i="1" smtClean="0">
                        <a:latin typeface="Cambria Math"/>
                      </a:rPr>
                      <m:t>=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400" dirty="0" smtClean="0">
                    <a:latin typeface="+mn-lt"/>
                  </a:rPr>
                  <a:t>, </a:t>
                </a:r>
              </a:p>
              <a:p>
                <a:r>
                  <a:rPr lang="en-US" sz="2400" dirty="0" smtClean="0">
                    <a:latin typeface="+mn-lt"/>
                  </a:rPr>
                  <a:t>then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𝑗𝑣</m:t>
                    </m:r>
                    <m:r>
                      <a:rPr lang="en-US" sz="2400" b="0" i="1" smtClean="0">
                        <a:latin typeface="Cambria Math"/>
                      </a:rPr>
                      <m:t>=2</m:t>
                    </m:r>
                    <m:r>
                      <a:rPr lang="en-US" sz="2400" b="0" i="1" smtClean="0"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</a:rPr>
                      <m:t>+1=2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US" altLang="en-US" sz="24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en-US" sz="24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alt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+1</m:t>
                    </m:r>
                  </m:oMath>
                </a14:m>
                <a:endParaRPr lang="en-US" sz="2400" dirty="0" smtClean="0">
                  <a:latin typeface="+mn-lt"/>
                </a:endParaRPr>
              </a:p>
              <a:p>
                <a:endParaRPr lang="en-US" sz="2400" dirty="0" smtClean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𝑢</m:t>
                    </m:r>
                    <m:r>
                      <a:rPr lang="en-US" sz="2400" b="0" i="1" smtClean="0">
                        <a:latin typeface="Cambria Math"/>
                      </a:rPr>
                      <m:t>=2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</m:t>
                    </m:r>
                  </m:oMath>
                </a14:m>
                <a:r>
                  <a:rPr lang="en-US" sz="2400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</a:rPr>
                      <m:t>=2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endParaRPr lang="en-US" sz="24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836713"/>
                <a:ext cx="7848872" cy="1728192"/>
              </a:xfrm>
              <a:prstGeom prst="rect">
                <a:avLst/>
              </a:prstGeom>
              <a:blipFill rotWithShape="1">
                <a:blip r:embed="rId4"/>
                <a:stretch>
                  <a:fillRect b="-2797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4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0101" y="260648"/>
            <a:ext cx="6922206" cy="468289"/>
          </a:xfr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dirty="0"/>
              <a:t>Mapping a square contour by </a:t>
            </a:r>
            <a:r>
              <a:rPr lang="en-US" altLang="en-US" sz="2400" i="1" dirty="0">
                <a:solidFill>
                  <a:srgbClr val="FF0000"/>
                </a:solidFill>
              </a:rPr>
              <a:t>F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s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  <a:r>
              <a:rPr lang="en-US" altLang="en-US" sz="2400" i="1" dirty="0">
                <a:solidFill>
                  <a:srgbClr val="FF0000"/>
                </a:solidFill>
              </a:rPr>
              <a:t> =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s/(s+2)</a:t>
            </a:r>
            <a:endParaRPr lang="en-US" sz="2400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2" descr="tab09_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6" b="8818"/>
          <a:stretch/>
        </p:blipFill>
        <p:spPr bwMode="auto">
          <a:xfrm>
            <a:off x="475580" y="980728"/>
            <a:ext cx="8229600" cy="113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AABSOVX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5"/>
          <a:stretch/>
        </p:blipFill>
        <p:spPr bwMode="auto">
          <a:xfrm>
            <a:off x="539552" y="2348880"/>
            <a:ext cx="8229600" cy="406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1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79095" y="3573016"/>
                <a:ext cx="8790084" cy="29523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FF0000"/>
                    </a:solidFill>
                    <a:latin typeface="+mn-lt"/>
                  </a:rPr>
                  <a:t>Cauchy’ theorem(Principle of the Argument)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0000"/>
                  </a:solidFill>
                  <a:latin typeface="+mn-lt"/>
                </a:endParaRPr>
              </a:p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If a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s-plane encircles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zeros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poles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and does not pass through any poles or zeros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and the traversal is in the clockwise direction along the contour, the corresponding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plane encircles the origin of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plane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times in the clockwise direction.</a:t>
                </a:r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095" y="3573016"/>
                <a:ext cx="8790084" cy="2952328"/>
              </a:xfrm>
              <a:prstGeom prst="rect">
                <a:avLst/>
              </a:prstGeom>
              <a:blipFill rotWithShape="1">
                <a:blip r:embed="rId3"/>
                <a:stretch>
                  <a:fillRect l="-970" r="-1039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79095" y="908720"/>
                <a:ext cx="8790084" cy="230425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=2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den>
                    </m:f>
                  </m:oMath>
                </a14:m>
                <a:endParaRPr lang="en-US" sz="2400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0000"/>
                  </a:solidFill>
                  <a:latin typeface="+mn-lt"/>
                </a:endParaRPr>
              </a:p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The contour in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𝐹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plane encircles the origin once, because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095" y="908720"/>
                <a:ext cx="8790084" cy="2304256"/>
              </a:xfrm>
              <a:prstGeom prst="rect">
                <a:avLst/>
              </a:prstGeom>
              <a:blipFill rotWithShape="1">
                <a:blip r:embed="rId4"/>
                <a:stretch>
                  <a:fillRect l="-970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8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5"/>
              <p:cNvSpPr>
                <a:spLocks noGrp="1" noChangeArrowheads="1"/>
              </p:cNvSpPr>
              <p:nvPr>
                <p:ph type="title" idx="4294967295"/>
              </p:nvPr>
            </p:nvSpPr>
            <p:spPr bwMode="auto">
              <a:xfrm>
                <a:off x="240060" y="548680"/>
                <a:ext cx="8663880" cy="684313"/>
              </a:xfr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wrap="square" numCol="1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+1/2</m:t>
                        </m:r>
                      </m:den>
                    </m:f>
                  </m:oMath>
                </a14:m>
                <a:r>
                  <a:rPr lang="en-US" sz="2400" dirty="0"/>
                  <a:t>, unit square contour results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𝑍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𝑃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24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 bwMode="auto">
              <a:xfrm>
                <a:off x="240060" y="548680"/>
                <a:ext cx="8663880" cy="684313"/>
              </a:xfr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ABSOVY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4"/>
          <a:stretch/>
        </p:blipFill>
        <p:spPr bwMode="auto">
          <a:xfrm>
            <a:off x="523873" y="1772816"/>
            <a:ext cx="8229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2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5"/>
              <p:cNvSpPr>
                <a:spLocks noGrp="1" noChangeArrowheads="1"/>
              </p:cNvSpPr>
              <p:nvPr>
                <p:ph type="title" idx="4294967295"/>
              </p:nvPr>
            </p:nvSpPr>
            <p:spPr bwMode="auto">
              <a:xfrm>
                <a:off x="240060" y="404664"/>
                <a:ext cx="8816280" cy="2664296"/>
              </a:xfr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wrap="square" numCol="1" anchorCtr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,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b="0" i="1" dirty="0" smtClean="0">
                    <a:solidFill>
                      <a:schemeClr val="tx1"/>
                    </a:solidFill>
                    <a:latin typeface="Cambria Math"/>
                    <a:ea typeface="Cambria Math"/>
                  </a:rPr>
                  <a:t/>
                </a:r>
                <a:br>
                  <a:rPr lang="en-US" sz="2400" b="0" i="1" dirty="0" smtClean="0">
                    <a:solidFill>
                      <a:schemeClr val="tx1"/>
                    </a:solidFill>
                    <a:latin typeface="Cambria Math"/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ea typeface="Cambria Math"/>
                  </a:rPr>
                  <a:t>+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br>
                  <a:rPr lang="en-US" sz="2400" dirty="0" smtClean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4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 bwMode="auto">
              <a:xfrm>
                <a:off x="240060" y="404664"/>
                <a:ext cx="8816280" cy="2664296"/>
              </a:xfrm>
              <a:blipFill rotWithShape="1">
                <a:blip r:embed="rId3"/>
                <a:stretch>
                  <a:fillRect l="-96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AABSOVZ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 b="12374"/>
          <a:stretch/>
        </p:blipFill>
        <p:spPr bwMode="auto">
          <a:xfrm>
            <a:off x="179512" y="3208239"/>
            <a:ext cx="4229308" cy="362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 txBox="1">
                <a:spLocks noChangeArrowheads="1"/>
              </p:cNvSpPr>
              <p:nvPr/>
            </p:nvSpPr>
            <p:spPr bwMode="auto">
              <a:xfrm>
                <a:off x="4408820" y="3208239"/>
                <a:ext cx="4647520" cy="34611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 smtClean="0"/>
                  <a:t>Net angle change as s traverse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(Full rotation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360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endParaRPr lang="en-US" sz="2400" b="0" i="1" dirty="0" smtClean="0">
                  <a:latin typeface="Cambria Math"/>
                  <a:ea typeface="Cambria Math"/>
                </a:endParaRPr>
              </a:p>
              <a:p>
                <a:pPr algn="l"/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) is zero degree.</a:t>
                </a:r>
              </a:p>
              <a:p>
                <a:pPr algn="l"/>
                <a:endParaRPr lang="en-US" sz="2400" dirty="0" smtClean="0"/>
              </a:p>
              <a:p>
                <a:pPr algn="l"/>
                <a:r>
                  <a:rPr lang="en-US" sz="2400" dirty="0" smtClean="0"/>
                  <a:t>However,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as s traverses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360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400" dirty="0" smtClean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/>
                  <a:t> the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traverses a full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360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400" dirty="0" smtClean="0"/>
                  <a:t>  clockwise.</a:t>
                </a:r>
              </a:p>
              <a:p>
                <a:pPr algn="l"/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8820" y="3208239"/>
                <a:ext cx="4647520" cy="3461121"/>
              </a:xfrm>
              <a:prstGeom prst="rect">
                <a:avLst/>
              </a:prstGeom>
              <a:blipFill rotWithShape="1">
                <a:blip r:embed="rId5"/>
                <a:stretch>
                  <a:fillRect l="-1830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68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5"/>
              <p:cNvSpPr>
                <a:spLocks noGrp="1" noChangeArrowheads="1"/>
              </p:cNvSpPr>
              <p:nvPr>
                <p:ph type="title" idx="4294967295"/>
              </p:nvPr>
            </p:nvSpPr>
            <p:spPr bwMode="auto">
              <a:xfrm>
                <a:off x="240060" y="116632"/>
                <a:ext cx="4691980" cy="6624736"/>
              </a:xfr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wrap="square" numCol="1" anchorCtr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2400" dirty="0" smtClean="0"/>
                  <a:t>Thus,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/>
                  <a:t> is completely traversed, the net angle increase of </a:t>
                </a:r>
                <a:r>
                  <a:rPr lang="en-US" sz="2400" i="1" dirty="0" smtClean="0"/>
                  <a:t>F</a:t>
                </a:r>
                <a:r>
                  <a:rPr lang="en-US" sz="2400" dirty="0" smtClean="0"/>
                  <a:t>(s) is equal to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360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2400" dirty="0" smtClean="0"/>
                  <a:t>, since only one zero is enclosed. </a:t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𝑍</m:t>
                    </m:r>
                  </m:oMath>
                </a14:m>
                <a:r>
                  <a:rPr lang="en-US" sz="2400" dirty="0"/>
                  <a:t> zeros </a:t>
                </a:r>
                <a:r>
                  <a:rPr lang="en-US" sz="2400" dirty="0" smtClean="0"/>
                  <a:t>were enclosed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, then the net angle increase would be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=2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𝑍</m:t>
                    </m:r>
                  </m:oMath>
                </a14:m>
                <a:r>
                  <a:rPr lang="en-US" sz="2400" dirty="0" smtClean="0"/>
                  <a:t> rad.  </a:t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Z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zeros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and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𝑃</m:t>
                    </m:r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𝑝𝑜𝑙𝑒𝑠</m:t>
                    </m:r>
                  </m:oMath>
                </a14:m>
                <a:r>
                  <a:rPr lang="en-US" sz="2400" dirty="0" smtClean="0"/>
                  <a:t> are encircled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/>
                  <a:t> is traversed,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2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2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𝑃</m:t>
                    </m:r>
                  </m:oMath>
                </a14:m>
                <a:r>
                  <a:rPr lang="en-US" sz="2400" dirty="0" smtClean="0"/>
                  <a:t> is the net resultant angle increase of </a:t>
                </a:r>
                <a:r>
                  <a:rPr lang="en-US" sz="2400" i="1" dirty="0" smtClean="0"/>
                  <a:t>F</a:t>
                </a:r>
                <a:r>
                  <a:rPr lang="en-US" sz="2400" dirty="0" smtClean="0"/>
                  <a:t>(s). </a:t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>Thus, the net angle increase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 smtClean="0"/>
                  <a:t> of the contour in the </a:t>
                </a:r>
                <a:r>
                  <a:rPr lang="en-US" sz="2400" i="1" dirty="0" smtClean="0"/>
                  <a:t>F</a:t>
                </a:r>
                <a:r>
                  <a:rPr lang="en-US" sz="2400" dirty="0" smtClean="0"/>
                  <a:t>(s) plane is simply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=2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24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 bwMode="auto">
              <a:xfrm>
                <a:off x="240060" y="116632"/>
                <a:ext cx="4691980" cy="6624736"/>
              </a:xfrm>
              <a:blipFill rotWithShape="1">
                <a:blip r:embed="rId3"/>
                <a:stretch>
                  <a:fillRect l="-1813" t="-551" r="-2979" b="-1469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ABSOVZ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8" b="13078"/>
          <a:stretch/>
        </p:blipFill>
        <p:spPr bwMode="auto">
          <a:xfrm>
            <a:off x="5112058" y="0"/>
            <a:ext cx="3926541" cy="404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5220071" y="3933056"/>
                <a:ext cx="3710517" cy="268331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000" dirty="0" smtClean="0"/>
                  <a:t>Net number of encirclements of the origin of the </a:t>
                </a:r>
                <a:r>
                  <a:rPr lang="en-US" sz="2000" i="1" dirty="0" smtClean="0"/>
                  <a:t>F</a:t>
                </a:r>
                <a:r>
                  <a:rPr lang="en-US" sz="2000" dirty="0" smtClean="0"/>
                  <a:t>(s) plane is </a:t>
                </a:r>
              </a:p>
              <a:p>
                <a:pPr/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𝑍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pPr algn="l"/>
                <a:endParaRPr lang="en-US" sz="2000" dirty="0">
                  <a:solidFill>
                    <a:srgbClr val="FF0000"/>
                  </a:solidFill>
                </a:endParaRPr>
              </a:p>
              <a:p>
                <a:pPr algn="l"/>
                <a:r>
                  <a:rPr lang="en-US" sz="2000" dirty="0" smtClean="0">
                    <a:solidFill>
                      <a:srgbClr val="FF0000"/>
                    </a:solidFill>
                  </a:rPr>
                  <a:t>Encircle one zero </a:t>
                </a:r>
                <a:r>
                  <a:rPr lang="en-US" sz="2000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encircles the origin once in the clockwise direction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1" y="3933056"/>
                <a:ext cx="3710517" cy="2683314"/>
              </a:xfrm>
              <a:prstGeom prst="rect">
                <a:avLst/>
              </a:prstGeom>
              <a:blipFill rotWithShape="1">
                <a:blip r:embed="rId5"/>
                <a:stretch>
                  <a:fillRect l="-1473" r="-982" b="-2262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7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364163" cy="476250"/>
          </a:xfrm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u="sng" dirty="0" smtClean="0">
                <a:solidFill>
                  <a:schemeClr val="accent2"/>
                </a:solidFill>
              </a:rPr>
              <a:t>Steady state tracking and system type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691" y="548680"/>
            <a:ext cx="8280765" cy="6120650"/>
          </a:xfrm>
          <a:prstGeom prst="rect">
            <a:avLst/>
          </a:prstGeom>
          <a:blipFill rotWithShape="1">
            <a:blip r:embed="rId2"/>
            <a:stretch>
              <a:fillRect l="-588" t="-398"/>
            </a:stretch>
          </a:blipFill>
          <a:ln>
            <a:solidFill>
              <a:srgbClr val="00B0F0"/>
            </a:solidFill>
          </a:ln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083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5"/>
              <p:cNvSpPr>
                <a:spLocks noGrp="1" noChangeArrowheads="1"/>
              </p:cNvSpPr>
              <p:nvPr>
                <p:ph type="title" idx="4294967295"/>
              </p:nvPr>
            </p:nvSpPr>
            <p:spPr bwMode="auto">
              <a:xfrm>
                <a:off x="240060" y="548680"/>
                <a:ext cx="8663880" cy="684313"/>
              </a:xfr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wrap="square" numCol="1" anchorCtr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𝑁</m:t>
                      </m:r>
                      <m:r>
                        <a:rPr lang="en-US" sz="2400" i="1" smtClean="0">
                          <a:latin typeface="Cambria Math"/>
                        </a:rPr>
                        <m:t>=3−1=2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4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 bwMode="auto">
              <a:xfrm>
                <a:off x="240060" y="548680"/>
                <a:ext cx="8663880" cy="684313"/>
              </a:xfr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ABSOWA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6"/>
          <a:stretch/>
        </p:blipFill>
        <p:spPr bwMode="auto">
          <a:xfrm>
            <a:off x="539552" y="2765737"/>
            <a:ext cx="822960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9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5"/>
              <p:cNvSpPr>
                <a:spLocks noGrp="1" noChangeArrowheads="1"/>
              </p:cNvSpPr>
              <p:nvPr>
                <p:ph type="title" idx="4294967295"/>
              </p:nvPr>
            </p:nvSpPr>
            <p:spPr bwMode="auto">
              <a:xfrm>
                <a:off x="240060" y="548680"/>
                <a:ext cx="8663880" cy="684313"/>
              </a:xfr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wrap="square" numCol="1" anchorCtr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𝑁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latin typeface="Cambria Math"/>
                        </a:rPr>
                        <m:t>𝑍</m:t>
                      </m:r>
                      <m:r>
                        <a:rPr lang="en-US" sz="2400" i="1" smtClean="0">
                          <a:latin typeface="Cambria Math"/>
                        </a:rPr>
                        <m:t>−</m:t>
                      </m:r>
                      <m:r>
                        <a:rPr lang="en-US" sz="2400" i="1" smtClean="0">
                          <a:latin typeface="Cambria Math"/>
                        </a:rPr>
                        <m:t>𝑃</m:t>
                      </m:r>
                      <m:r>
                        <a:rPr lang="en-US" sz="2400" i="1" smtClean="0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4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 bwMode="auto">
              <a:xfrm>
                <a:off x="240060" y="548680"/>
                <a:ext cx="8663880" cy="684313"/>
              </a:xfr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ABSOWB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0"/>
          <a:stretch/>
        </p:blipFill>
        <p:spPr bwMode="auto">
          <a:xfrm>
            <a:off x="539552" y="3212976"/>
            <a:ext cx="8229600" cy="328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152399"/>
            <a:ext cx="4631432" cy="684313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Stability check via </a:t>
            </a:r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Nyquist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1337" y="1124744"/>
                <a:ext cx="8790084" cy="248568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b="0" dirty="0" smtClean="0"/>
                  <a:t>Characteristic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=1+</m:t>
                    </m:r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𝐾</m:t>
                        </m:r>
                        <m:nary>
                          <m:naryPr>
                            <m:chr m:val="∏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2000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000" b="0" i="1" dirty="0" smtClean="0">
                  <a:latin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b="0" dirty="0" smtClean="0"/>
                  <a:t>For stability, all the zeros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 smtClean="0"/>
                  <a:t> should lie in the left half plane. Thus, we find that the roots of a stable system must lie to the left of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𝑗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000" dirty="0" smtClean="0"/>
                  <a:t> axis in the s plane.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dirty="0" smtClean="0"/>
                  <a:t>We </a:t>
                </a:r>
                <a:r>
                  <a:rPr lang="en-US" sz="2000" dirty="0" smtClean="0">
                    <a:solidFill>
                      <a:srgbClr val="00B0F0"/>
                    </a:solidFill>
                  </a:rPr>
                  <a:t>choose a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B0F0"/>
                    </a:solidFill>
                  </a:rPr>
                  <a:t>in the s plane that encloses the entire right hand s plane</a:t>
                </a:r>
                <a:r>
                  <a:rPr lang="en-US" sz="2000" dirty="0" smtClean="0"/>
                  <a:t>, and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determine whether any zeros of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lie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 by utilizing Cauchy’s theorem.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" y="1124744"/>
                <a:ext cx="8790084" cy="2485680"/>
              </a:xfrm>
              <a:prstGeom prst="rect">
                <a:avLst/>
              </a:prstGeom>
              <a:blipFill rotWithShape="1">
                <a:blip r:embed="rId3"/>
                <a:stretch>
                  <a:fillRect l="-485" r="-485" b="-342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71337" y="3789040"/>
                <a:ext cx="8790084" cy="29523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plane and determine the number of encirclements of the origin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. Then the number of zeros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contour is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algn="l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, number of unstable roots of the system = </a:t>
                </a:r>
                <a:r>
                  <a:rPr lang="en-US" sz="2400" i="1" dirty="0" smtClean="0">
                    <a:solidFill>
                      <a:schemeClr val="tx1"/>
                    </a:solidFill>
                  </a:rPr>
                  <a:t>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number of encirclements of the origin of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plane </a:t>
                </a:r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337" y="3789040"/>
                <a:ext cx="8790084" cy="2952328"/>
              </a:xfrm>
              <a:prstGeom prst="rect">
                <a:avLst/>
              </a:prstGeom>
              <a:blipFill rotWithShape="1">
                <a:blip r:embed="rId4"/>
                <a:stretch>
                  <a:fillRect l="-83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70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1052736"/>
                <a:ext cx="5040560" cy="204654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Nyquist contour encloses the entire right half s-plane. The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passes along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𝑗</m:t>
                    </m:r>
                    <m:r>
                      <a:rPr lang="el-GR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-axis from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and this part of the contour provides the familiar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1052736"/>
                <a:ext cx="5040560" cy="2046548"/>
              </a:xfrm>
              <a:prstGeom prst="rect">
                <a:avLst/>
              </a:prstGeom>
              <a:blipFill rotWithShape="1">
                <a:blip r:embed="rId3"/>
                <a:stretch>
                  <a:fillRect l="-1809" r="-1689" b="-356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79095" y="3337192"/>
                <a:ext cx="8790084" cy="33321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Contour is completed by a semicircular path of 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, it approaches infinity. Corresponding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is known as the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+mn-lt"/>
                  </a:rPr>
                  <a:t>Nyquist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n-lt"/>
                  </a:rPr>
                  <a:t> diagram or polar plot.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0000"/>
                  </a:solidFill>
                  <a:latin typeface="+mn-lt"/>
                </a:endParaRPr>
              </a:p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Now new definition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=1+</m:t>
                    </m:r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−1=</m:t>
                    </m:r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 algn="just"/>
                <a:r>
                  <a:rPr lang="en-US" sz="2400" dirty="0" smtClean="0"/>
                  <a:t>Then number of clockwise encirclements of the origin changed to number of clockwise encirclements of the -1 point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 smtClean="0"/>
                  <a:t> plane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095" y="3337192"/>
                <a:ext cx="8790084" cy="3332168"/>
              </a:xfrm>
              <a:prstGeom prst="rect">
                <a:avLst/>
              </a:prstGeom>
              <a:blipFill rotWithShape="1">
                <a:blip r:embed="rId4"/>
                <a:stretch>
                  <a:fillRect l="-970" t="-2004" r="-1039" b="-473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4631432" cy="684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smtClean="0">
                <a:solidFill>
                  <a:srgbClr val="0070C0"/>
                </a:solidFill>
                <a:latin typeface="+mn-lt"/>
              </a:rPr>
              <a:t>Stability check via Nyquist Criterion</a:t>
            </a:r>
            <a:endParaRPr lang="en-US" sz="2400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6" name="Picture 2" descr="AABSOWC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3"/>
          <a:stretch/>
        </p:blipFill>
        <p:spPr bwMode="auto">
          <a:xfrm>
            <a:off x="5897441" y="152399"/>
            <a:ext cx="3071738" cy="318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6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1052736"/>
                <a:ext cx="8781028" cy="1728192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A feedback system is stable if and only if the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-plane does not encircle the (-1,0) point when the number of poles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right hand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-plane is zero(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).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⟺</m:t>
                      </m:r>
                      <m:r>
                        <a:rPr lang="en-US" sz="2400" b="0" i="1" smtClean="0">
                          <a:latin typeface="Cambria Math"/>
                        </a:rPr>
                        <m:t>𝑍</m:t>
                      </m:r>
                      <m:r>
                        <a:rPr lang="en-US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1052736"/>
                <a:ext cx="8781028" cy="1728192"/>
              </a:xfrm>
              <a:prstGeom prst="rect">
                <a:avLst/>
              </a:prstGeom>
              <a:blipFill rotWithShape="1">
                <a:blip r:embed="rId3"/>
                <a:stretch>
                  <a:fillRect l="-1040" r="-97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2996952"/>
                <a:ext cx="8790084" cy="239606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When the number of poles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right hand s-plane is other than zero, the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n-lt"/>
                  </a:rPr>
                  <a:t>Nyquist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criterion is stated:</a:t>
                </a:r>
                <a:endParaRPr lang="en-US" sz="2400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0000"/>
                  </a:solidFill>
                  <a:latin typeface="+mn-lt"/>
                </a:endParaRPr>
              </a:p>
              <a:p>
                <a:pPr algn="just"/>
                <a:r>
                  <a:rPr lang="en-US" sz="2400" dirty="0"/>
                  <a:t>A feedback system is stable if and only </a:t>
                </a:r>
                <a:r>
                  <a:rPr lang="en-US" sz="2400" dirty="0" smtClean="0"/>
                  <a:t>if, for the </a:t>
                </a:r>
                <a:r>
                  <a:rPr lang="en-US" sz="2400" dirty="0"/>
                  <a:t>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 smtClean="0"/>
                  <a:t>,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the number </a:t>
                </a:r>
                <a:r>
                  <a:rPr lang="en-US" sz="2400" dirty="0"/>
                  <a:t>of </a:t>
                </a:r>
                <a:r>
                  <a:rPr lang="en-US" sz="2400" dirty="0" smtClean="0"/>
                  <a:t>counterclockwise encirclements of the (-1,0) point is equal to the number of poles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with positive real parts.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2996952"/>
                <a:ext cx="8790084" cy="2396064"/>
              </a:xfrm>
              <a:prstGeom prst="rect">
                <a:avLst/>
              </a:prstGeom>
              <a:blipFill rotWithShape="1">
                <a:blip r:embed="rId4"/>
                <a:stretch>
                  <a:fillRect l="-1039" r="-970" b="-329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4631432" cy="684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Nyquist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Stability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97193" y="5733256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mapping, the number of roots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1+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in the right hand s-plane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𝑍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93" y="5733256"/>
                <a:ext cx="4572000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7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2240868"/>
                <a:ext cx="8781028" cy="237626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Clearly, </a:t>
                </a:r>
              </a:p>
              <a:p>
                <a:pPr marL="457200" indent="-457200" algn="just">
                  <a:buFont typeface="+mj-lt"/>
                  <a:buAutoNum type="arabicParenR"/>
                </a:pPr>
                <a:r>
                  <a:rPr lang="en-US" sz="2400" dirty="0" smtClean="0">
                    <a:latin typeface="+mn-lt"/>
                  </a:rPr>
                  <a:t>If the number of poles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right hand s-plane is zero(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),</a:t>
                </a:r>
              </a:p>
              <a:p>
                <a:pPr algn="just"/>
                <a:r>
                  <a:rPr lang="en-US" sz="2400" b="0" dirty="0" smtClean="0"/>
                  <a:t>We require for a stable system that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b="0" dirty="0" smtClean="0"/>
              </a:p>
              <a:p>
                <a:r>
                  <a:rPr lang="en-US" sz="2400" b="0" dirty="0" smtClean="0">
                    <a:solidFill>
                      <a:srgbClr val="FF0000"/>
                    </a:solidFill>
                    <a:latin typeface="Cambria Math"/>
                  </a:rPr>
                  <a:t>And the contour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+mn-lt"/>
                  </a:rPr>
                  <a:t> must not encircle the (-1,0) point</a:t>
                </a: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2240868"/>
                <a:ext cx="8781028" cy="2376264"/>
              </a:xfrm>
              <a:prstGeom prst="rect">
                <a:avLst/>
              </a:prstGeom>
              <a:blipFill rotWithShape="1">
                <a:blip r:embed="rId3"/>
                <a:stretch>
                  <a:fillRect l="-1040" r="-971" b="-383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97009" y="4725144"/>
                <a:ext cx="8790084" cy="180948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AutoNum type="arabicParenR" startAt="2"/>
                </a:pPr>
                <a:r>
                  <a:rPr lang="en-US" sz="2400" dirty="0" smtClean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is not zero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, then we require for a stable system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, then we must have</a:t>
                </a:r>
              </a:p>
              <a:p>
                <a:pPr marL="457200" indent="-457200" algn="l">
                  <a:buAutoNum type="arabicParenR" startAt="2"/>
                </a:pPr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𝑁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+mn-lt"/>
                  </a:rPr>
                  <a:t>, 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𝑁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+mn-lt"/>
                  </a:rPr>
                  <a:t> counterclockwise encirclements.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009" y="4725144"/>
                <a:ext cx="8790084" cy="1809480"/>
              </a:xfrm>
              <a:prstGeom prst="rect">
                <a:avLst/>
              </a:prstGeom>
              <a:blipFill rotWithShape="1">
                <a:blip r:embed="rId4"/>
                <a:stretch>
                  <a:fillRect l="-970" b="-334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87774" y="404664"/>
            <a:ext cx="3341197" cy="684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Nyquist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Stability Criterion</a:t>
            </a:r>
          </a:p>
        </p:txBody>
      </p:sp>
      <p:pic>
        <p:nvPicPr>
          <p:cNvPr id="6" name="Picture 2" descr="AABSOWG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6"/>
          <a:stretch/>
        </p:blipFill>
        <p:spPr bwMode="auto">
          <a:xfrm>
            <a:off x="3851920" y="103024"/>
            <a:ext cx="4978896" cy="197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1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58467" y="620688"/>
                <a:ext cx="8781028" cy="252028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100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+1)(0.1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algn="just"/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Number of poles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in the right hand s-plane is zero, 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therefore system is stable. We require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𝑁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𝑍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, and contour must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not encircle (-1,0) point </a:t>
                </a:r>
                <a:r>
                  <a:rPr lang="en-US" sz="2400" dirty="0" smtClean="0"/>
                  <a:t>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-plane. </a:t>
                </a:r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467" y="620688"/>
                <a:ext cx="8781028" cy="2520280"/>
              </a:xfrm>
              <a:prstGeom prst="rect">
                <a:avLst/>
              </a:prstGeom>
              <a:blipFill rotWithShape="1">
                <a:blip r:embed="rId3"/>
                <a:stretch>
                  <a:fillRect l="-1040" r="-971" b="-964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29017"/>
            <a:ext cx="1535088" cy="4476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Example 1</a:t>
            </a:r>
          </a:p>
        </p:txBody>
      </p:sp>
      <p:pic>
        <p:nvPicPr>
          <p:cNvPr id="6" name="Picture 2" descr="AABSOWD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8"/>
          <a:stretch/>
        </p:blipFill>
        <p:spPr bwMode="auto">
          <a:xfrm>
            <a:off x="246137" y="3284984"/>
            <a:ext cx="6275040" cy="263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tab09_0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9" b="8942"/>
          <a:stretch/>
        </p:blipFill>
        <p:spPr bwMode="auto">
          <a:xfrm>
            <a:off x="1780150" y="5921896"/>
            <a:ext cx="7339533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3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58467" y="620688"/>
                <a:ext cx="8781028" cy="252028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,  Poles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at origin and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b="0" i="0" dirty="0" smtClean="0">
                        <a:latin typeface="Cambria Math"/>
                        <a:ea typeface="Cambria Math"/>
                      </a:rPr>
                      <m:t>1/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.</a:t>
                </a:r>
                <a:r>
                  <a:rPr lang="en-US" sz="2400" dirty="0" smtClean="0"/>
                  <a:t> 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Origin of s-plane,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smtClean="0">
                    <a:latin typeface="+mn-lt"/>
                  </a:rPr>
                  <a:t>Portion from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=+∞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/>
                  <a:t>Portion from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=+∞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=−∞</m:t>
                    </m:r>
                  </m:oMath>
                </a14:m>
                <a:endParaRPr lang="en-US" sz="2000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/>
                  <a:t>Portion from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=−∞</m:t>
                    </m:r>
                  </m:oMath>
                </a14:m>
                <a:r>
                  <a:rPr lang="en-US" sz="2000" dirty="0" smtClean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algn="l"/>
                <a:endParaRPr lang="en-US" sz="20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𝑃</m:t>
                    </m:r>
                    <m:r>
                      <a:rPr lang="en-US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within RHP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sym typeface="Wingdings" panose="05000000000000000000" pitchFamily="2" charset="2"/>
                  </a:rPr>
                  <a:t> stable 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𝑍</m:t>
                    </m:r>
                    <m:r>
                      <a:rPr lang="en-US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must not encircle the (-1,0)</a:t>
                </a: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467" y="620688"/>
                <a:ext cx="8781028" cy="2520280"/>
              </a:xfrm>
              <a:prstGeom prst="rect">
                <a:avLst/>
              </a:prstGeom>
              <a:blipFill rotWithShape="1">
                <a:blip r:embed="rId3"/>
                <a:stretch>
                  <a:fillRect l="-693" b="-3614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29017"/>
            <a:ext cx="1535088" cy="4476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Example 2</a:t>
            </a:r>
          </a:p>
        </p:txBody>
      </p:sp>
      <p:pic>
        <p:nvPicPr>
          <p:cNvPr id="9" name="Picture 2" descr="AABSOWE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6"/>
          <a:stretch/>
        </p:blipFill>
        <p:spPr bwMode="auto">
          <a:xfrm>
            <a:off x="434181" y="3212976"/>
            <a:ext cx="8229600" cy="348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5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0380" y="504513"/>
                <a:ext cx="3477429" cy="632871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Angle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is always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−180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or less, and the locus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is above 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 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smtClean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approaches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/>
                                <a:ea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lim</m:t>
                        </m:r>
                      </m:e>
                      <m:li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</m:sub>
                        </m:sSub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 smtClean="0">
                        <a:latin typeface="Cambria Math"/>
                        <a:ea typeface="Cambria Math"/>
                      </a:rPr>
                      <m:t>∠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/>
                  <a:t>As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000" dirty="0"/>
                  <a:t> approaches </a:t>
                </a:r>
                <a:r>
                  <a:rPr lang="en-US" sz="2000" dirty="0" smtClean="0"/>
                  <a:t>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+∞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  <a:ea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lim</m:t>
                        </m:r>
                      </m:e>
                      <m:li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→+∞</m:t>
                        </m: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∠−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/2</m:t>
                    </m:r>
                  </m:oMath>
                </a14:m>
                <a:endParaRPr lang="en-US" sz="2000" dirty="0"/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smtClean="0"/>
                  <a:t>At small semicircular detour at the origin,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l-GR" sz="2000" b="0" i="1" dirty="0" smtClean="0">
                        <a:latin typeface="Cambria Math"/>
                        <a:ea typeface="Cambria Math"/>
                      </a:rPr>
                      <m:t>𝜖</m:t>
                    </m:r>
                    <m:sSup>
                      <m:sSupPr>
                        <m:ctrlPr>
                          <a:rPr lang="el-GR" sz="2000" b="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i="1" dirty="0" smtClean="0">
                  <a:solidFill>
                    <a:schemeClr val="tx1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𝐿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  <m:r>
                        <a:rPr lang="en-US" sz="2000" i="1">
                          <a:latin typeface="Cambria Math"/>
                          <a:ea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  <a:ea typeface="Cambria Math"/>
                            </a:rPr>
                            <m:t>lim</m:t>
                          </m:r>
                        </m:e>
                        <m:li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→0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l-GR" sz="2000" i="1" dirty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/>
                          <a:ea typeface="Cambria Math"/>
                        </a:rPr>
                        <m:t>/2≤</m:t>
                      </m:r>
                      <m:r>
                        <a:rPr lang="en-US" sz="2000" i="1" dirty="0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80" y="504513"/>
                <a:ext cx="3477429" cy="6328716"/>
              </a:xfrm>
              <a:prstGeom prst="rect">
                <a:avLst/>
              </a:prstGeom>
              <a:blipFill rotWithShape="1">
                <a:blip r:embed="rId3"/>
                <a:stretch>
                  <a:fillRect l="-1748" r="-192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29017"/>
            <a:ext cx="1535088" cy="4476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Example 3</a:t>
            </a:r>
          </a:p>
        </p:txBody>
      </p:sp>
      <p:pic>
        <p:nvPicPr>
          <p:cNvPr id="5" name="Picture 2" descr="AABSOWH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9"/>
          <a:stretch/>
        </p:blipFill>
        <p:spPr bwMode="auto">
          <a:xfrm>
            <a:off x="3635896" y="2132856"/>
            <a:ext cx="5458718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 txBox="1">
                <a:spLocks noChangeArrowheads="1"/>
              </p:cNvSpPr>
              <p:nvPr/>
            </p:nvSpPr>
            <p:spPr bwMode="auto">
              <a:xfrm>
                <a:off x="3635895" y="476671"/>
                <a:ext cx="5484211" cy="151216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dirty="0" smtClean="0"/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𝜔𝜏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]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∠−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𝑡𝑎𝑛</m:t>
                        </m:r>
                      </m:e>
                      <m:sup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𝜔𝜏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. 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5" y="476671"/>
                <a:ext cx="5484211" cy="15121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4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88151" y="1052736"/>
            <a:ext cx="8781028" cy="17281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Relative stability related with relative settling time of each root or pair of roots.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System with a shorter settling time is considered more relatively stable.</a:t>
            </a:r>
            <a:endParaRPr lang="en-US" sz="2400" dirty="0" smtClean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2996952"/>
                <a:ext cx="8790084" cy="374441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Nyquist Criterion provides suitable information concerning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absolute stability and relative stability</a:t>
                </a:r>
                <a:endParaRPr lang="en-US" sz="2400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0000"/>
                  </a:solidFill>
                  <a:latin typeface="+mn-lt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dirty="0" smtClean="0"/>
                  <a:t>Focusing on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(-1,0) point </a:t>
                </a:r>
                <a:r>
                  <a:rPr lang="en-US" sz="2400" dirty="0" smtClean="0"/>
                  <a:t>on the polar plot,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0 dB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−180°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point </a:t>
                </a:r>
                <a:r>
                  <a:rPr lang="en-US" sz="2400" dirty="0" smtClean="0"/>
                  <a:t>on Bode diagram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dirty="0" smtClean="0"/>
                  <a:t>Clearly,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locus to this stability point is a measure of relative stability. [Gain Margin and Phase Margin]</a:t>
                </a:r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2996952"/>
                <a:ext cx="8790084" cy="3744416"/>
              </a:xfrm>
              <a:prstGeom prst="rect">
                <a:avLst/>
              </a:prstGeom>
              <a:blipFill rotWithShape="1">
                <a:blip r:embed="rId3"/>
                <a:stretch>
                  <a:fillRect l="-1039" r="-970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4631432" cy="684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Stability and </a:t>
            </a:r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Nyquist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Criterion</a:t>
            </a:r>
          </a:p>
        </p:txBody>
      </p:sp>
    </p:spTree>
    <p:extLst>
      <p:ext uri="{BB962C8B-B14F-4D97-AF65-F5344CB8AC3E}">
        <p14:creationId xmlns:p14="http://schemas.microsoft.com/office/powerpoint/2010/main" val="2402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339975" cy="476250"/>
          </a:xfrm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u="sng" dirty="0" smtClean="0">
                <a:solidFill>
                  <a:srgbClr val="0070C0"/>
                </a:solidFill>
              </a:rPr>
              <a:t>System Type</a:t>
            </a:r>
            <a:endParaRPr lang="en-US" sz="2800" b="1" u="sng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691" y="548680"/>
            <a:ext cx="8280765" cy="3417859"/>
          </a:xfrm>
          <a:prstGeom prst="rect">
            <a:avLst/>
          </a:prstGeom>
          <a:blipFill rotWithShape="1">
            <a:blip r:embed="rId2"/>
            <a:stretch>
              <a:fillRect l="-588" t="-710"/>
            </a:stretch>
          </a:blipFill>
          <a:ln>
            <a:solidFill>
              <a:srgbClr val="00B0F0"/>
            </a:solidFill>
          </a:ln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17412" name="Picture 4" descr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4087813"/>
            <a:ext cx="82296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1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1052736"/>
                <a:ext cx="8781028" cy="93610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+1)(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1052736"/>
                <a:ext cx="8781028" cy="9361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5076057" y="2204864"/>
                <a:ext cx="3902178" cy="453650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solidFill>
                      <a:schemeClr val="tx1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𝐾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increases, polar plot approaches the (-1,0) point. Eventually, encircles the (-1,0) point  for a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+mn-lt"/>
                  </a:rPr>
                  <a:t>Locus intersects the </a:t>
                </a:r>
                <a:r>
                  <a:rPr lang="en-US" sz="1800" i="1" dirty="0" smtClean="0">
                    <a:latin typeface="+mn-lt"/>
                  </a:rPr>
                  <a:t>u</a:t>
                </a:r>
                <a:r>
                  <a:rPr lang="en-US" sz="1800" dirty="0" smtClean="0">
                    <a:latin typeface="+mn-lt"/>
                  </a:rPr>
                  <a:t>-axis at a point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a:rPr lang="en-US" sz="1800" b="0" i="1" smtClean="0">
                        <a:latin typeface="Cambria Math"/>
                      </a:rPr>
                      <m:t>𝑢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 smtClean="0">
                    <a:solidFill>
                      <a:srgbClr val="FF0000"/>
                    </a:solidFill>
                    <a:latin typeface="+mn-lt"/>
                  </a:rPr>
                  <a:t> (</a:t>
                </a:r>
                <a:r>
                  <a:rPr lang="en-US" sz="1800" dirty="0" err="1" smtClean="0">
                    <a:solidFill>
                      <a:srgbClr val="FF0000"/>
                    </a:solidFill>
                    <a:latin typeface="+mn-lt"/>
                  </a:rPr>
                  <a:t>c.f</a:t>
                </a:r>
                <a:r>
                  <a:rPr lang="en-US" sz="1800" dirty="0" smtClean="0">
                    <a:solidFill>
                      <a:srgbClr val="FF0000"/>
                    </a:solidFill>
                    <a:latin typeface="+mn-lt"/>
                  </a:rPr>
                  <a:t> Example 9.5)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solidFill>
                      <a:srgbClr val="FF0000"/>
                    </a:solidFill>
                    <a:latin typeface="+mn-lt"/>
                  </a:rPr>
                  <a:t>It means that system has roots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1800" dirty="0" smtClean="0">
                    <a:solidFill>
                      <a:srgbClr val="FF0000"/>
                    </a:solidFill>
                    <a:latin typeface="+mn-lt"/>
                  </a:rPr>
                  <a:t>-axis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𝑢</m:t>
                    </m:r>
                    <m:r>
                      <a:rPr lang="en-US" sz="1800" b="0" i="1" smtClean="0">
                        <a:latin typeface="Cambria Math"/>
                      </a:rPr>
                      <m:t>=−1</m:t>
                    </m:r>
                  </m:oMath>
                </a14:m>
                <a:r>
                  <a:rPr lang="en-US" sz="1800" dirty="0" smtClean="0">
                    <a:solidFill>
                      <a:srgbClr val="FF0000"/>
                    </a:solidFill>
                    <a:latin typeface="+mn-lt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solidFill>
                      <a:schemeClr val="tx1"/>
                    </a:solidFill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/>
                      </a:rPr>
                      <m:t>𝐾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decreased below this marginal value, stability increased. Margin between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𝐾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𝐾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  <a:latin typeface="+mn-lt"/>
                  </a:rPr>
                  <a:t> is the relative stability[Gain Margin]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solidFill>
                      <a:schemeClr val="tx1"/>
                    </a:solidFill>
                    <a:latin typeface="+mn-lt"/>
                  </a:rPr>
                  <a:t>Reciprocal of the gain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  <a:latin typeface="+mn-lt"/>
                  </a:rPr>
                  <a:t> at the frequency at which the phase angle reaches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−180°</m:t>
                    </m:r>
                  </m:oMath>
                </a14:m>
                <a:r>
                  <a:rPr lang="en-US" sz="1800" dirty="0" smtClean="0">
                    <a:solidFill>
                      <a:srgbClr val="FF0000"/>
                    </a:solidFill>
                  </a:rPr>
                  <a:t>.</a:t>
                </a: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6057" y="2204864"/>
                <a:ext cx="3902178" cy="4536504"/>
              </a:xfrm>
              <a:prstGeom prst="rect">
                <a:avLst/>
              </a:prstGeom>
              <a:blipFill rotWithShape="1">
                <a:blip r:embed="rId4"/>
                <a:stretch>
                  <a:fillRect l="-935" t="-134" r="-3583" b="-1475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4631432" cy="684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Stability and </a:t>
            </a:r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Nyquist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Criterion</a:t>
            </a:r>
          </a:p>
        </p:txBody>
      </p:sp>
      <p:pic>
        <p:nvPicPr>
          <p:cNvPr id="6" name="Picture 2" descr="AABSOWM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9"/>
          <a:stretch/>
        </p:blipFill>
        <p:spPr bwMode="auto">
          <a:xfrm>
            <a:off x="78295" y="2132856"/>
            <a:ext cx="4932039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1052736"/>
                <a:ext cx="8781028" cy="93610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+1)(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1052736"/>
                <a:ext cx="8781028" cy="9361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88151" y="2204864"/>
                <a:ext cx="8790084" cy="453650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Gain Margin is the factor by which the system gain would have to be increased for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𝑗</m:t>
                    </m:r>
                    <m:r>
                      <a:rPr lang="el-GR" sz="2000" b="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locus to pass through the u = -1.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For gain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 gain margin is equal to the reciprocal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𝐿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l-GR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when </a:t>
                </a:r>
                <a:r>
                  <a:rPr lang="en-US" sz="2000" i="1" dirty="0" smtClean="0"/>
                  <a:t>v</a:t>
                </a:r>
                <a:r>
                  <a:rPr lang="en-US" sz="2000" dirty="0" smtClean="0"/>
                  <a:t> =0. </a:t>
                </a:r>
                <a:endParaRPr lang="en-US" sz="2000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+mn-lt"/>
                  </a:rPr>
                  <a:t> when the phase shift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−180°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, we have a gain margin equal to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, 20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den>
                        </m:f>
                      </m:e>
                    </m:fun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=−20</m:t>
                    </m:r>
                    <m:func>
                      <m:func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</m:fun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𝑑𝐵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The Gain Margin is the increase in the system gain when phase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−180°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that will result in a marginally stable system with intersection of the -1+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+mn-lt"/>
                  </a:rPr>
                  <a:t>j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0 point on the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n-lt"/>
                  </a:rPr>
                  <a:t>Nyquist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diagram.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dirty="0" smtClean="0"/>
                  <a:t>Phase Margin </a:t>
                </a:r>
                <a:r>
                  <a:rPr lang="en-US" sz="2000" dirty="0"/>
                  <a:t>is the </a:t>
                </a:r>
                <a:r>
                  <a:rPr lang="en-US" sz="2000" dirty="0" smtClean="0"/>
                  <a:t>amount of phase shift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𝐿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l-GR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at unity magnitude that  will </a:t>
                </a:r>
                <a:r>
                  <a:rPr lang="en-US" sz="2000" dirty="0"/>
                  <a:t>result in a marginally stable system with intersection of the -1+</a:t>
                </a:r>
                <a:r>
                  <a:rPr lang="en-US" sz="2000" i="1" dirty="0"/>
                  <a:t>j</a:t>
                </a:r>
                <a:r>
                  <a:rPr lang="en-US" sz="2000" dirty="0"/>
                  <a:t>0 point on the </a:t>
                </a:r>
                <a:r>
                  <a:rPr lang="en-US" sz="2000" dirty="0" err="1"/>
                  <a:t>Nyquist</a:t>
                </a:r>
                <a:r>
                  <a:rPr lang="en-US" sz="2000" dirty="0"/>
                  <a:t> diagram.</a:t>
                </a:r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51" y="2204864"/>
                <a:ext cx="8790084" cy="4536504"/>
              </a:xfrm>
              <a:prstGeom prst="rect">
                <a:avLst/>
              </a:prstGeom>
              <a:blipFill rotWithShape="1">
                <a:blip r:embed="rId4"/>
                <a:stretch>
                  <a:fillRect l="-554" r="-69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5063480" cy="684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Stability and </a:t>
            </a:r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Nyquist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Criterion(Conti.)</a:t>
            </a:r>
          </a:p>
        </p:txBody>
      </p:sp>
    </p:spTree>
    <p:extLst>
      <p:ext uri="{BB962C8B-B14F-4D97-AF65-F5344CB8AC3E}">
        <p14:creationId xmlns:p14="http://schemas.microsoft.com/office/powerpoint/2010/main" val="20886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68683" y="764704"/>
                <a:ext cx="8790084" cy="1008112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Critical point </a:t>
                </a:r>
                <a:r>
                  <a:rPr lang="en-US" sz="1800" dirty="0">
                    <a:solidFill>
                      <a:srgbClr val="FF0000"/>
                    </a:solidFill>
                  </a:rPr>
                  <a:t>(-1,0) point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in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𝐿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𝑗</m:t>
                    </m:r>
                    <m:r>
                      <a:rPr lang="el-GR" sz="18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–plane is equivalent to  </a:t>
                </a:r>
                <a:r>
                  <a:rPr lang="en-US" sz="1800" dirty="0">
                    <a:solidFill>
                      <a:srgbClr val="FF0000"/>
                    </a:solidFill>
                  </a:rPr>
                  <a:t>0 dB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180°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 smtClean="0"/>
                  <a:t>on </a:t>
                </a:r>
                <a:r>
                  <a:rPr lang="en-US" sz="1800" dirty="0"/>
                  <a:t>Bode diagram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Consider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+1)(0.2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683" y="764704"/>
                <a:ext cx="8790084" cy="1008112"/>
              </a:xfrm>
              <a:prstGeom prst="rect">
                <a:avLst/>
              </a:prstGeom>
              <a:blipFill rotWithShape="1">
                <a:blip r:embed="rId3"/>
                <a:stretch>
                  <a:fillRect l="-416" t="-4762" b="-5952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5063480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Relationship Gain and Phase Margin</a:t>
            </a:r>
          </a:p>
        </p:txBody>
      </p:sp>
      <p:pic>
        <p:nvPicPr>
          <p:cNvPr id="6" name="Picture 2" descr="AABSOWN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9"/>
          <a:stretch/>
        </p:blipFill>
        <p:spPr bwMode="auto">
          <a:xfrm>
            <a:off x="0" y="2564904"/>
            <a:ext cx="5990923" cy="421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 txBox="1">
                <a:spLocks noChangeArrowheads="1"/>
              </p:cNvSpPr>
              <p:nvPr/>
            </p:nvSpPr>
            <p:spPr bwMode="auto">
              <a:xfrm>
                <a:off x="5990923" y="1916832"/>
                <a:ext cx="3045573" cy="482453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The phase angle when 0 dB is equal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−137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Thus phase margin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180°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−137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=43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Magnitude when the phase angle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180°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is -15 dB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Therefore gain margin is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15 dB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𝑀𝑎𝑔𝑛𝑖𝑡𝑢𝑑𝑒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𝑃h𝑎𝑠𝑒</m:t>
                    </m:r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</a:rPr>
                      <m:t>𝑑𝑖𝑎𝑔𝑟𝑎𝑚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followed.</a:t>
                </a:r>
              </a:p>
            </p:txBody>
          </p:sp>
        </mc:Choice>
        <mc:Fallback xmlns="">
          <p:sp>
            <p:nvSpPr>
              <p:cNvPr id="8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0923" y="1916832"/>
                <a:ext cx="3045573" cy="4824536"/>
              </a:xfrm>
              <a:prstGeom prst="rect">
                <a:avLst/>
              </a:prstGeom>
              <a:blipFill rotWithShape="1">
                <a:blip r:embed="rId5"/>
                <a:stretch>
                  <a:fillRect l="-1597" r="-2794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9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168683" y="764704"/>
                <a:ext cx="8790084" cy="101128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+1)(0.2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1800" dirty="0" smtClean="0"/>
                  <a:t>, </a:t>
                </a:r>
                <a:r>
                  <a:rPr lang="en-US" sz="1800" dirty="0"/>
                  <a:t>phase margin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43°</m:t>
                    </m:r>
                  </m:oMath>
                </a14:m>
                <a:r>
                  <a:rPr lang="en-US" sz="1800" dirty="0" smtClean="0"/>
                  <a:t>, gain </a:t>
                </a:r>
                <a:r>
                  <a:rPr lang="en-US" sz="1800" dirty="0"/>
                  <a:t>margin is </a:t>
                </a:r>
                <a:r>
                  <a:rPr lang="en-US" sz="1800" dirty="0">
                    <a:solidFill>
                      <a:srgbClr val="FF0000"/>
                    </a:solidFill>
                  </a:rPr>
                  <a:t>15 dB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+1)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 smtClean="0"/>
                  <a:t>, </a:t>
                </a:r>
                <a:r>
                  <a:rPr lang="en-US" sz="1800" dirty="0"/>
                  <a:t>phase margin is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20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1800" dirty="0"/>
                  <a:t>, gain margin is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5.7 dB</a:t>
                </a:r>
                <a:endParaRPr lang="en-US" sz="18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683" y="764704"/>
                <a:ext cx="8790084" cy="10112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28600" y="152399"/>
            <a:ext cx="5063480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Relationship Gain and Phase Margin</a:t>
            </a:r>
          </a:p>
        </p:txBody>
      </p:sp>
      <p:pic>
        <p:nvPicPr>
          <p:cNvPr id="7" name="Picture 2" descr="AABSOWO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2"/>
          <a:stretch/>
        </p:blipFill>
        <p:spPr bwMode="auto">
          <a:xfrm>
            <a:off x="183607" y="1819697"/>
            <a:ext cx="4527550" cy="505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AABSOWP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 bwMode="auto">
          <a:xfrm>
            <a:off x="4917906" y="3284984"/>
            <a:ext cx="4042792" cy="303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 txBox="1">
                <a:spLocks noChangeArrowheads="1"/>
              </p:cNvSpPr>
              <p:nvPr/>
            </p:nvSpPr>
            <p:spPr bwMode="auto">
              <a:xfrm>
                <a:off x="4711156" y="1988840"/>
                <a:ext cx="4367615" cy="11521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more stable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b="0" i="0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000" b="0" dirty="0" smtClean="0">
                    <a:latin typeface="+mn-lt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Cambria Math"/>
                      </a:rPr>
                      <m:t>it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Cambria Math"/>
                      </a:rPr>
                      <m:t>is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Cambria Math"/>
                      </a:rPr>
                      <m:t>true</m:t>
                    </m:r>
                  </m:oMath>
                </a14:m>
                <a:endParaRPr lang="en-US" sz="2000" dirty="0" smtClean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0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1156" y="1988840"/>
                <a:ext cx="4367615" cy="11521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76385" y="6281936"/>
            <a:ext cx="4367615" cy="5760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+mn-lt"/>
              </a:rPr>
              <a:t>Relation  between phase margin and damping ratio</a:t>
            </a:r>
          </a:p>
        </p:txBody>
      </p:sp>
    </p:spTree>
    <p:extLst>
      <p:ext uri="{BB962C8B-B14F-4D97-AF65-F5344CB8AC3E}">
        <p14:creationId xmlns:p14="http://schemas.microsoft.com/office/powerpoint/2010/main" val="42470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35496" y="580913"/>
                <a:ext cx="9043958" cy="133591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In Unity feedback case, relation between maximum magnitude and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 smtClean="0"/>
                  <a:t> determined by M circle.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For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𝐺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𝐺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 smtClean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</a:rPr>
                      <m:t>𝐺</m:t>
                    </m:r>
                    <m:d>
                      <m:d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𝑗𝑣</m:t>
                    </m:r>
                  </m:oMath>
                </a14:m>
                <a:r>
                  <a:rPr lang="en-US" sz="1600" dirty="0" smtClean="0"/>
                  <a:t>, </a:t>
                </a:r>
                <a:r>
                  <a:rPr lang="en-US" sz="1600" i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𝑀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16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𝑗𝑣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𝑗𝑣</m:t>
                            </m:r>
                          </m:den>
                        </m:f>
                      </m:e>
                    </m:d>
                  </m:oMath>
                </a14:m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580913"/>
                <a:ext cx="9043958" cy="1335919"/>
              </a:xfrm>
              <a:prstGeom prst="rect">
                <a:avLst/>
              </a:prstGeom>
              <a:blipFill rotWithShape="1">
                <a:blip r:embed="rId3"/>
                <a:stretch>
                  <a:fillRect l="-202" r="-269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35496" y="44624"/>
            <a:ext cx="57115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Time domain and Frequency domain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53683" y="2056276"/>
                <a:ext cx="9043958" cy="158874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Squaring and arranging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/>
                        </a:rPr>
                        <m:t>𝑢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r>
                  <a:rPr lang="en-US" sz="1600" dirty="0" smtClean="0"/>
                  <a:t>Finally,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 smtClean="0"/>
                  <a:t>, centered at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𝑢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𝑣</m:t>
                    </m:r>
                    <m:r>
                      <a:rPr lang="en-US" sz="16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83" y="2056276"/>
                <a:ext cx="9043958" cy="1588748"/>
              </a:xfrm>
              <a:prstGeom prst="rect">
                <a:avLst/>
              </a:prstGeom>
              <a:blipFill rotWithShape="1">
                <a:blip r:embed="rId4"/>
                <a:stretch>
                  <a:fillRect l="-202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AABSOWR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"/>
          <a:stretch/>
        </p:blipFill>
        <p:spPr bwMode="auto">
          <a:xfrm>
            <a:off x="4237830" y="3717032"/>
            <a:ext cx="4833973" cy="31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5"/>
              <p:cNvSpPr txBox="1">
                <a:spLocks noChangeArrowheads="1"/>
              </p:cNvSpPr>
              <p:nvPr/>
            </p:nvSpPr>
            <p:spPr bwMode="auto">
              <a:xfrm>
                <a:off x="53683" y="4293096"/>
                <a:ext cx="4184147" cy="201622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Several constant M circles. Left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𝑢</m:t>
                    </m:r>
                    <m:r>
                      <a:rPr lang="en-US" sz="1600" b="0" i="1" smtClean="0">
                        <a:latin typeface="Cambria Math"/>
                      </a:rPr>
                      <m:t>=−1/2</m:t>
                    </m:r>
                  </m:oMath>
                </a14:m>
                <a:r>
                  <a:rPr lang="en-US" sz="1600" dirty="0" smtClean="0"/>
                  <a:t> are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𝑀</m:t>
                    </m:r>
                    <m:r>
                      <a:rPr lang="en-US" sz="1600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sz="1600" dirty="0" smtClean="0"/>
                  <a:t>, and the circle to the right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𝑢</m:t>
                    </m:r>
                    <m:r>
                      <a:rPr lang="en-US" sz="1600" i="1">
                        <a:latin typeface="Cambria Math"/>
                      </a:rPr>
                      <m:t>=−1/2</m:t>
                    </m:r>
                  </m:oMath>
                </a14:m>
                <a:r>
                  <a:rPr lang="en-US" sz="1600" dirty="0"/>
                  <a:t> are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𝑀</m:t>
                    </m:r>
                    <m:r>
                      <a:rPr lang="en-US" sz="1600" b="0" i="1" smtClean="0">
                        <a:latin typeface="Cambria Math"/>
                      </a:rPr>
                      <m:t>&lt;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r>
                      <a:rPr lang="en-US" sz="16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1600" dirty="0" smtClean="0"/>
              </a:p>
              <a:p>
                <a:pPr algn="just"/>
                <a:endParaRPr lang="en-US" sz="16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When </a:t>
                </a:r>
                <a:r>
                  <a:rPr lang="en-US" sz="1600" i="1" dirty="0" smtClean="0"/>
                  <a:t>M</a:t>
                </a:r>
                <a:r>
                  <a:rPr lang="en-US" sz="1600" dirty="0" smtClean="0"/>
                  <a:t> = 1, the circle becomes the straight line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𝑢</m:t>
                    </m:r>
                    <m:r>
                      <a:rPr lang="en-US" sz="1600" i="1">
                        <a:latin typeface="Cambria Math"/>
                      </a:rPr>
                      <m:t>=−1/2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.</a:t>
                </a:r>
              </a:p>
            </p:txBody>
          </p:sp>
        </mc:Choice>
        <mc:Fallback xmlns="">
          <p:sp>
            <p:nvSpPr>
              <p:cNvPr id="10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83" y="4293096"/>
                <a:ext cx="4184147" cy="2016224"/>
              </a:xfrm>
              <a:prstGeom prst="rect">
                <a:avLst/>
              </a:prstGeom>
              <a:blipFill rotWithShape="1">
                <a:blip r:embed="rId6"/>
                <a:stretch>
                  <a:fillRect l="-436" r="-58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35496" y="580913"/>
                <a:ext cx="9043958" cy="248804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For two gain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frequency response curve for the system with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tangent to magnitude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at a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  <m:r>
                          <a:rPr lang="en-US" sz="240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Frequency </a:t>
                </a:r>
                <a:r>
                  <a:rPr lang="en-US" sz="2400" dirty="0"/>
                  <a:t>response curve for the system with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tangent to magnitude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at a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endParaRPr lang="en-US" sz="2400" dirty="0" smtClean="0"/>
              </a:p>
              <a:p>
                <a:pPr algn="just"/>
                <a:endParaRPr lang="en-US" sz="1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Relation with Bandwidth and maximum magnitude</a:t>
                </a:r>
                <a:endParaRPr lang="en-US" sz="20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580913"/>
                <a:ext cx="9043958" cy="2488047"/>
              </a:xfrm>
              <a:prstGeom prst="rect">
                <a:avLst/>
              </a:prstGeom>
              <a:blipFill rotWithShape="1">
                <a:blip r:embed="rId3"/>
                <a:stretch>
                  <a:fillRect l="-875" t="-1220" r="-943" b="-3902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35496" y="44624"/>
            <a:ext cx="4104456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Open loop frequency response</a:t>
            </a:r>
          </a:p>
        </p:txBody>
      </p:sp>
      <p:pic>
        <p:nvPicPr>
          <p:cNvPr id="12" name="Picture 2" descr="AABSOWS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8"/>
          <a:stretch/>
        </p:blipFill>
        <p:spPr bwMode="auto">
          <a:xfrm>
            <a:off x="395536" y="3101325"/>
            <a:ext cx="3635908" cy="300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AABSOWT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"/>
          <a:stretch/>
        </p:blipFill>
        <p:spPr bwMode="auto">
          <a:xfrm>
            <a:off x="4537702" y="3565403"/>
            <a:ext cx="4474840" cy="178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26446" y="5517232"/>
            <a:ext cx="4114800" cy="9361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800" dirty="0" smtClean="0"/>
              <a:t>Closed-loop frequency response of </a:t>
            </a:r>
            <a:r>
              <a:rPr lang="en-US" altLang="en-US" sz="1800" i="1" dirty="0" smtClean="0"/>
              <a:t>T 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</a:t>
            </a:r>
            <a:r>
              <a:rPr lang="en-US" altLang="en-US" sz="1800" i="1" dirty="0" smtClean="0"/>
              <a:t> = </a:t>
            </a:r>
            <a:r>
              <a:rPr lang="en-US" altLang="en-US" sz="1800" i="1" dirty="0" err="1" smtClean="0"/>
              <a:t>G</a:t>
            </a:r>
            <a:r>
              <a:rPr lang="en-US" altLang="en-US" sz="1800" baseline="-25000" dirty="0" err="1" smtClean="0"/>
              <a:t>c</a:t>
            </a:r>
            <a:r>
              <a:rPr lang="en-US" altLang="en-US" sz="1800" i="1" dirty="0" smtClean="0"/>
              <a:t> 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</a:t>
            </a:r>
            <a:r>
              <a:rPr lang="en-US" altLang="en-US" sz="1800" i="1" dirty="0" smtClean="0"/>
              <a:t>G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)/(</a:t>
            </a:r>
            <a:r>
              <a:rPr lang="en-US" altLang="en-US" sz="1800" i="1" dirty="0" smtClean="0"/>
              <a:t>1 + </a:t>
            </a:r>
            <a:r>
              <a:rPr lang="en-US" altLang="en-US" sz="1800" i="1" dirty="0" err="1" smtClean="0"/>
              <a:t>G</a:t>
            </a:r>
            <a:r>
              <a:rPr lang="en-US" altLang="en-US" sz="1800" i="1" baseline="-25000" dirty="0" err="1" smtClean="0"/>
              <a:t>c</a:t>
            </a:r>
            <a:r>
              <a:rPr lang="en-US" altLang="en-US" sz="1800" i="1" dirty="0" smtClean="0"/>
              <a:t> 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</a:t>
            </a:r>
            <a:r>
              <a:rPr lang="en-US" altLang="en-US" sz="1800" i="1" dirty="0" smtClean="0"/>
              <a:t>G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))</a:t>
            </a:r>
            <a:r>
              <a:rPr lang="en-US" altLang="en-US" sz="1800" i="1" dirty="0" smtClean="0"/>
              <a:t>. </a:t>
            </a:r>
            <a:r>
              <a:rPr lang="en-US" altLang="en-US" sz="1800" dirty="0" smtClean="0"/>
              <a:t>Note that </a:t>
            </a:r>
            <a:r>
              <a:rPr lang="en-US" altLang="en-US" sz="1800" i="1" dirty="0" smtClean="0"/>
              <a:t>K</a:t>
            </a:r>
            <a:r>
              <a:rPr lang="en-US" altLang="en-US" sz="1800" baseline="-25000" dirty="0" smtClean="0"/>
              <a:t>2</a:t>
            </a:r>
            <a:r>
              <a:rPr lang="en-US" altLang="en-US" sz="1800" i="1" dirty="0" smtClean="0"/>
              <a:t> &gt; K</a:t>
            </a:r>
            <a:r>
              <a:rPr lang="en-US" altLang="en-US" sz="1800" baseline="-25000" dirty="0" smtClean="0"/>
              <a:t>1</a:t>
            </a:r>
            <a:r>
              <a:rPr lang="en-US" altLang="en-US" sz="1800" i="1" dirty="0" smtClean="0"/>
              <a:t>.</a:t>
            </a:r>
            <a:endParaRPr lang="en-US" altLang="en-US" sz="18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9512" y="6110436"/>
            <a:ext cx="4464496" cy="685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800" dirty="0" smtClean="0"/>
              <a:t>Polar plot of </a:t>
            </a:r>
            <a:r>
              <a:rPr lang="en-US" altLang="en-US" sz="1800" i="1" dirty="0" err="1" smtClean="0"/>
              <a:t>G</a:t>
            </a:r>
            <a:r>
              <a:rPr lang="en-US" altLang="en-US" sz="1800" baseline="-25000" dirty="0" err="1" smtClean="0"/>
              <a:t>c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</a:t>
            </a:r>
            <a:r>
              <a:rPr lang="en-US" altLang="en-US" sz="1800" i="1" dirty="0" smtClean="0"/>
              <a:t>G</a:t>
            </a:r>
            <a:r>
              <a:rPr lang="en-US" altLang="en-US" sz="1800" dirty="0" smtClean="0"/>
              <a:t>(</a:t>
            </a:r>
            <a:r>
              <a:rPr lang="en-US" altLang="en-US" sz="1800" i="1" dirty="0" err="1" smtClean="0"/>
              <a:t>jω</a:t>
            </a:r>
            <a:r>
              <a:rPr lang="en-US" altLang="en-US" sz="1800" dirty="0" smtClean="0"/>
              <a:t>)</a:t>
            </a:r>
            <a:r>
              <a:rPr lang="en-US" altLang="en-US" sz="1800" i="1" dirty="0" smtClean="0"/>
              <a:t> </a:t>
            </a:r>
            <a:r>
              <a:rPr lang="en-US" altLang="en-US" sz="1800" dirty="0" smtClean="0"/>
              <a:t>for two values of a gain (</a:t>
            </a:r>
            <a:r>
              <a:rPr lang="en-US" altLang="en-US" sz="1800" i="1" dirty="0" smtClean="0"/>
              <a:t>K</a:t>
            </a:r>
            <a:r>
              <a:rPr lang="en-US" altLang="en-US" sz="1800" baseline="-25000" dirty="0" smtClean="0"/>
              <a:t>2</a:t>
            </a:r>
            <a:r>
              <a:rPr lang="en-US" altLang="en-US" sz="1800" i="1" dirty="0" smtClean="0"/>
              <a:t> &gt; K</a:t>
            </a:r>
            <a:r>
              <a:rPr lang="en-US" altLang="en-US" sz="1800" baseline="-25000" dirty="0" smtClean="0"/>
              <a:t>1</a:t>
            </a:r>
            <a:r>
              <a:rPr lang="en-US" altLang="en-US" sz="1800" dirty="0" smtClean="0"/>
              <a:t>)</a:t>
            </a:r>
            <a:r>
              <a:rPr lang="en-US" altLang="en-US" sz="1800" i="1" dirty="0" smtClean="0"/>
              <a:t>.</a:t>
            </a:r>
            <a:endParaRPr lang="en-US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49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35441" y="980728"/>
                <a:ext cx="9043958" cy="97587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For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𝐺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 smtClean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𝑗𝑣</m:t>
                    </m:r>
                  </m:oMath>
                </a14:m>
                <a:endParaRPr lang="en-US" sz="2000" i="1" dirty="0" smtClean="0">
                  <a:solidFill>
                    <a:srgbClr val="FF0000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Similar way of M circle,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=∠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𝑢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𝑗𝑣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𝑢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𝑗𝑣</m:t>
                        </m:r>
                      </m:den>
                    </m:f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  <a:ea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  <a:ea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1" y="980728"/>
                <a:ext cx="9043958" cy="975879"/>
              </a:xfrm>
              <a:prstGeom prst="rect">
                <a:avLst/>
              </a:prstGeom>
              <a:blipFill rotWithShape="1">
                <a:blip r:embed="rId3"/>
                <a:stretch>
                  <a:fillRect l="-539" b="-493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35496" y="44624"/>
            <a:ext cx="57115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Time domain and Frequency domain Criteria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 txBox="1">
                <a:spLocks noChangeArrowheads="1"/>
              </p:cNvSpPr>
              <p:nvPr/>
            </p:nvSpPr>
            <p:spPr bwMode="auto">
              <a:xfrm>
                <a:off x="53683" y="2348880"/>
                <a:ext cx="9043958" cy="2088232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Taking the tangent of both sides and rearranging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tan</m:t>
                        </m:r>
                      </m:fName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</m:func>
                  </m:oMath>
                </a14:m>
                <a:endParaRPr lang="en-US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000" dirty="0" smtClean="0"/>
                  <a:t>Adding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0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[1+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]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to both side,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(1+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centered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𝑣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 smtClean="0"/>
              </a:p>
            </p:txBody>
          </p:sp>
        </mc:Choice>
        <mc:Fallback>
          <p:sp>
            <p:nvSpPr>
              <p:cNvPr id="7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83" y="2348880"/>
                <a:ext cx="9043958" cy="2088232"/>
              </a:xfrm>
              <a:prstGeom prst="rect">
                <a:avLst/>
              </a:prstGeom>
              <a:blipFill rotWithShape="1">
                <a:blip r:embed="rId4"/>
                <a:stretch>
                  <a:fillRect l="-606" t="-290" b="-1159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62776" y="4653136"/>
            <a:ext cx="9025771" cy="20162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Constant M and N circle translated to a logarithmic gain phase </a:t>
            </a:r>
            <a:r>
              <a:rPr lang="en-US" sz="2000" dirty="0" smtClean="0">
                <a:sym typeface="Wingdings" panose="05000000000000000000" pitchFamily="2" charset="2"/>
              </a:rPr>
              <a:t> </a:t>
            </a:r>
            <a:r>
              <a:rPr lang="en-US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Nichols Chart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5229" y="121918"/>
            <a:ext cx="21111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Nichols chart</a:t>
            </a:r>
          </a:p>
        </p:txBody>
      </p:sp>
      <p:pic>
        <p:nvPicPr>
          <p:cNvPr id="7" name="Picture 2" descr="AABSOWU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107504" y="620689"/>
            <a:ext cx="4464496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4644007" y="692697"/>
                <a:ext cx="4453633" cy="612067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For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𝐺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𝐺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𝑗𝑣</m:t>
                    </m:r>
                  </m:oMath>
                </a14:m>
                <a:r>
                  <a:rPr lang="en-US" sz="1800" dirty="0"/>
                  <a:t>, </a:t>
                </a:r>
                <a:endParaRPr lang="en-US" sz="18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800" i="1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800" dirty="0"/>
              </a:p>
              <a:p>
                <a:pPr algn="just"/>
                <a:endParaRPr lang="en-US" sz="1800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Constant phase angle curves can be obtained for various values of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in a manner similar to the </a:t>
                </a:r>
                <a:r>
                  <a:rPr lang="en-US" sz="1800" i="1" dirty="0" smtClean="0"/>
                  <a:t>M</a:t>
                </a:r>
                <a:r>
                  <a:rPr lang="en-US" sz="1800" dirty="0" smtClean="0"/>
                  <a:t> circles.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18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Nichols transformed the constant </a:t>
                </a:r>
                <a:r>
                  <a:rPr lang="en-US" sz="1800" i="1" dirty="0" smtClean="0"/>
                  <a:t>M</a:t>
                </a:r>
                <a:r>
                  <a:rPr lang="en-US" sz="1800" dirty="0" smtClean="0"/>
                  <a:t> and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circles to the log-magnitude-phase diagram, </a:t>
                </a:r>
                <a:r>
                  <a:rPr lang="en-US" sz="1800" b="1" dirty="0" smtClean="0">
                    <a:solidFill>
                      <a:srgbClr val="FF0000"/>
                    </a:solidFill>
                  </a:rPr>
                  <a:t>Nichols chart</a:t>
                </a:r>
                <a:r>
                  <a:rPr lang="en-US" sz="1800" dirty="0" smtClean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Constant </a:t>
                </a:r>
                <a:r>
                  <a:rPr lang="en-US" sz="1800" i="1" dirty="0" smtClean="0"/>
                  <a:t>M</a:t>
                </a:r>
                <a:r>
                  <a:rPr lang="en-US" sz="1800" dirty="0" smtClean="0"/>
                  <a:t> lines are given in decibels and the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lines in degrees.</a:t>
                </a:r>
                <a:endParaRPr lang="en-US" sz="1800" dirty="0"/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7" y="692697"/>
                <a:ext cx="4453633" cy="6120679"/>
              </a:xfrm>
              <a:prstGeom prst="rect">
                <a:avLst/>
              </a:prstGeom>
              <a:blipFill rotWithShape="1">
                <a:blip r:embed="rId4"/>
                <a:stretch>
                  <a:fillRect l="-820" r="-109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5229" y="121918"/>
            <a:ext cx="21111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Nichols chart</a:t>
            </a:r>
          </a:p>
        </p:txBody>
      </p:sp>
      <p:pic>
        <p:nvPicPr>
          <p:cNvPr id="9" name="Picture 2" descr="AABSOWV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"/>
          <a:stretch/>
        </p:blipFill>
        <p:spPr bwMode="auto">
          <a:xfrm>
            <a:off x="183112" y="628236"/>
            <a:ext cx="4427984" cy="496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AABSOWW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 bwMode="auto">
          <a:xfrm>
            <a:off x="4716016" y="628237"/>
            <a:ext cx="4427984" cy="496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229" y="5607151"/>
                <a:ext cx="4745414" cy="1186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400" dirty="0" smtClean="0"/>
                  <a:t>Nichols diagram for </a:t>
                </a:r>
                <a:r>
                  <a:rPr lang="en-US" altLang="en-US" sz="1400" dirty="0" err="1"/>
                  <a:t>G</a:t>
                </a:r>
                <a:r>
                  <a:rPr lang="en-US" altLang="en-US" sz="1400" baseline="-25000" dirty="0" err="1"/>
                  <a:t>c</a:t>
                </a:r>
                <a:r>
                  <a:rPr lang="en-US" altLang="en-US" sz="1400" dirty="0"/>
                  <a:t>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i="1" dirty="0"/>
                  <a:t>)G(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i="1" dirty="0"/>
                  <a:t>) = </a:t>
                </a:r>
                <a:r>
                  <a:rPr lang="en-US" altLang="en-US" sz="1400" dirty="0"/>
                  <a:t>1/(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dirty="0"/>
                  <a:t>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i="1" dirty="0"/>
                  <a:t> + </a:t>
                </a:r>
                <a:r>
                  <a:rPr lang="en-US" altLang="en-US" sz="1400" dirty="0"/>
                  <a:t>1) (0.2 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i="1" dirty="0"/>
                  <a:t> + </a:t>
                </a:r>
                <a:r>
                  <a:rPr lang="en-US" altLang="en-US" sz="1400" dirty="0"/>
                  <a:t>1))</a:t>
                </a:r>
                <a:r>
                  <a:rPr lang="en-US" altLang="en-US" sz="1400" i="1" dirty="0"/>
                  <a:t>. </a:t>
                </a:r>
                <a:r>
                  <a:rPr lang="en-US" altLang="en-US" sz="1400" dirty="0"/>
                  <a:t>Three points on curve are shown for </a:t>
                </a:r>
                <a:r>
                  <a:rPr lang="en-US" altLang="en-US" sz="1400" i="1" dirty="0"/>
                  <a:t>ω</a:t>
                </a:r>
                <a:r>
                  <a:rPr lang="en-US" altLang="en-US" sz="1400" dirty="0"/>
                  <a:t> = 0.5, 0.8, and 1.35, </a:t>
                </a:r>
                <a:r>
                  <a:rPr lang="en-US" altLang="en-US" sz="1400" dirty="0" smtClean="0"/>
                  <a:t>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𝑝𝑤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=2.5 </m:t>
                    </m:r>
                    <m:r>
                      <a:rPr lang="en-US" sz="1400" b="0" i="1" smtClean="0">
                        <a:latin typeface="Cambria Math"/>
                      </a:rPr>
                      <m:t>𝑑𝐵</m:t>
                    </m:r>
                  </m:oMath>
                </a14:m>
                <a:r>
                  <a:rPr lang="en-US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</a:rPr>
                      <m:t>0.8</m:t>
                    </m:r>
                  </m:oMath>
                </a14:m>
                <a:r>
                  <a:rPr lang="en-US" sz="1400" dirty="0" smtClean="0"/>
                  <a:t>, closed loop phase angle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/>
                      </a:rPr>
                      <m:t>−72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1400" dirty="0"/>
                  <a:t>,</a:t>
                </a:r>
                <a:r>
                  <a:rPr lang="en-US" sz="1400" dirty="0" smtClean="0"/>
                  <a:t> 3 dB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</a:rPr>
                      <m:t>1.33</m:t>
                    </m:r>
                  </m:oMath>
                </a14:m>
                <a:r>
                  <a:rPr lang="en-US" sz="1400" dirty="0" smtClean="0"/>
                  <a:t>, closed loop phase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400" dirty="0" smtClean="0"/>
                  <a:t> is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/>
                      </a:rPr>
                      <m:t>−</m:t>
                    </m:r>
                    <m:r>
                      <a:rPr lang="en-US" sz="1400" b="0" i="0" smtClean="0">
                        <a:latin typeface="Cambria Math"/>
                      </a:rPr>
                      <m:t>142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" y="5607151"/>
                <a:ext cx="4745414" cy="1186159"/>
              </a:xfrm>
              <a:prstGeom prst="rect">
                <a:avLst/>
              </a:prstGeom>
              <a:blipFill rotWithShape="1">
                <a:blip r:embed="rId5"/>
                <a:stretch>
                  <a:fillRect l="-257" t="-515" b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760642" y="5607151"/>
            <a:ext cx="43113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 smtClean="0"/>
              <a:t>Nichols diagram for </a:t>
            </a:r>
            <a:r>
              <a:rPr lang="en-US" altLang="en-US" sz="1400" i="1" dirty="0" err="1"/>
              <a:t>G</a:t>
            </a:r>
            <a:r>
              <a:rPr lang="en-US" altLang="en-US" sz="1400" baseline="-25000" dirty="0" err="1"/>
              <a:t>c</a:t>
            </a:r>
            <a:r>
              <a:rPr lang="en-US" altLang="en-US" sz="1400" dirty="0"/>
              <a:t>(</a:t>
            </a:r>
            <a:r>
              <a:rPr lang="en-US" altLang="en-US" sz="1400" i="1" dirty="0" err="1"/>
              <a:t>jω</a:t>
            </a:r>
            <a:r>
              <a:rPr lang="en-US" altLang="en-US" sz="1400" dirty="0"/>
              <a:t>)</a:t>
            </a:r>
            <a:r>
              <a:rPr lang="en-US" altLang="en-US" sz="1400" i="1" dirty="0"/>
              <a:t>G</a:t>
            </a:r>
            <a:r>
              <a:rPr lang="en-US" altLang="en-US" sz="1400" dirty="0"/>
              <a:t>(</a:t>
            </a:r>
            <a:r>
              <a:rPr lang="en-US" altLang="en-US" sz="1400" i="1" dirty="0" err="1"/>
              <a:t>jω</a:t>
            </a:r>
            <a:r>
              <a:rPr lang="en-US" altLang="en-US" sz="1400" dirty="0"/>
              <a:t>)</a:t>
            </a:r>
            <a:r>
              <a:rPr lang="en-US" altLang="en-US" sz="1400" i="1" dirty="0"/>
              <a:t> =</a:t>
            </a:r>
            <a:r>
              <a:rPr lang="en-US" altLang="en-US" sz="1400" dirty="0"/>
              <a:t> 0.64/(</a:t>
            </a:r>
            <a:r>
              <a:rPr lang="en-US" altLang="en-US" sz="1400" i="1" dirty="0" err="1"/>
              <a:t>jω</a:t>
            </a:r>
            <a:r>
              <a:rPr lang="en-US" altLang="en-US" sz="1400" dirty="0"/>
              <a:t>[(</a:t>
            </a:r>
            <a:r>
              <a:rPr lang="en-US" altLang="en-US" sz="1400" i="1" dirty="0" err="1"/>
              <a:t>jω</a:t>
            </a:r>
            <a:r>
              <a:rPr lang="en-US" altLang="en-US" sz="1400" dirty="0"/>
              <a:t>)</a:t>
            </a:r>
            <a:r>
              <a:rPr lang="en-US" altLang="en-US" sz="1400" baseline="30000" dirty="0"/>
              <a:t>2 </a:t>
            </a:r>
            <a:r>
              <a:rPr lang="en-US" altLang="en-US" sz="1400" i="1" dirty="0"/>
              <a:t>+ </a:t>
            </a:r>
            <a:r>
              <a:rPr lang="en-US" altLang="en-US" sz="1400" i="1" dirty="0" err="1"/>
              <a:t>jω</a:t>
            </a:r>
            <a:r>
              <a:rPr lang="en-US" altLang="en-US" sz="1400" i="1" dirty="0"/>
              <a:t> + </a:t>
            </a:r>
            <a:r>
              <a:rPr lang="en-US" altLang="en-US" sz="1400" dirty="0"/>
              <a:t>1</a:t>
            </a:r>
            <a:r>
              <a:rPr lang="en-US" altLang="en-US" sz="1400" dirty="0" smtClean="0"/>
              <a:t>])</a:t>
            </a:r>
          </a:p>
          <a:p>
            <a:r>
              <a:rPr lang="en-US" sz="1400" dirty="0" smtClean="0"/>
              <a:t>C.F </a:t>
            </a:r>
            <a:r>
              <a:rPr lang="en-US" sz="1400" dirty="0" smtClean="0">
                <a:solidFill>
                  <a:srgbClr val="FF0000"/>
                </a:solidFill>
              </a:rPr>
              <a:t>Example 9.8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5229" y="121918"/>
            <a:ext cx="21111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Nichols chart</a:t>
            </a:r>
          </a:p>
        </p:txBody>
      </p:sp>
      <p:pic>
        <p:nvPicPr>
          <p:cNvPr id="5" name="Picture 2" descr="AABSOWW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 bwMode="auto">
          <a:xfrm>
            <a:off x="4716016" y="628237"/>
            <a:ext cx="4427984" cy="496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79512" y="764704"/>
                <a:ext cx="4536504" cy="5973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dirty="0" smtClean="0"/>
                  <a:t>Nichols diagram can be used for design purpose by altering </a:t>
                </a:r>
                <a:r>
                  <a:rPr lang="en-US" altLang="en-US" dirty="0" err="1" smtClean="0"/>
                  <a:t>G</a:t>
                </a:r>
                <a:r>
                  <a:rPr lang="en-US" altLang="en-US" baseline="-25000" dirty="0" err="1" smtClean="0"/>
                  <a:t>c</a:t>
                </a:r>
                <a:r>
                  <a:rPr lang="en-US" altLang="en-US" dirty="0" smtClean="0"/>
                  <a:t>(</a:t>
                </a:r>
                <a:r>
                  <a:rPr lang="en-US" altLang="en-US" i="1" dirty="0" err="1" smtClean="0"/>
                  <a:t>jω</a:t>
                </a:r>
                <a:r>
                  <a:rPr lang="en-US" altLang="en-US" i="1" dirty="0" smtClean="0"/>
                  <a:t>)G(</a:t>
                </a:r>
                <a:r>
                  <a:rPr lang="en-US" altLang="en-US" i="1" dirty="0" err="1" smtClean="0"/>
                  <a:t>jω</a:t>
                </a:r>
                <a:r>
                  <a:rPr lang="en-US" altLang="en-US" i="1" dirty="0"/>
                  <a:t>) </a:t>
                </a:r>
                <a:r>
                  <a:rPr lang="en-US" altLang="en-US" i="1" dirty="0" smtClean="0"/>
                  <a:t>– locus</a:t>
                </a:r>
              </a:p>
              <a:p>
                <a:endParaRPr lang="en-US" altLang="en-US" i="1" dirty="0"/>
              </a:p>
              <a:p>
                <a:r>
                  <a:rPr lang="en-US" altLang="en-US" i="1" dirty="0" smtClean="0"/>
                  <a:t>So we can determine phase margin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𝑝𝑤</m:t>
                        </m:r>
                      </m:sub>
                    </m:sSub>
                  </m:oMath>
                </a14:m>
                <a:r>
                  <a:rPr lang="en-US" altLang="en-US" i="1" dirty="0" smtClean="0"/>
                  <a:t>.</a:t>
                </a:r>
              </a:p>
              <a:p>
                <a:r>
                  <a:rPr lang="en-US" altLang="en-US" i="1" dirty="0" smtClean="0"/>
                  <a:t>System gain K is adjusted to provide suitable phase </a:t>
                </a:r>
                <a:r>
                  <a:rPr lang="en-US" altLang="en-US" i="1" dirty="0"/>
                  <a:t>margin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en-US" i="1">
                            <a:latin typeface="Cambria Math"/>
                          </a:rPr>
                          <m:t>𝑝𝑤</m:t>
                        </m:r>
                      </m:sub>
                    </m:sSub>
                  </m:oMath>
                </a14:m>
                <a:r>
                  <a:rPr lang="en-US" altLang="en-US" i="1" dirty="0" smtClean="0"/>
                  <a:t> by inspecting Nichols Chart.</a:t>
                </a:r>
              </a:p>
              <a:p>
                <a:endParaRPr lang="en-US" altLang="en-US" i="1" dirty="0" smtClean="0"/>
              </a:p>
              <a:p>
                <a:r>
                  <a:rPr lang="en-US" altLang="en-US" i="1" dirty="0" smtClean="0">
                    <a:solidFill>
                      <a:srgbClr val="FF0000"/>
                    </a:solidFill>
                  </a:rPr>
                  <a:t>Design Problem</a:t>
                </a:r>
              </a:p>
              <a:p>
                <a:r>
                  <a:rPr lang="en-US" altLang="en-US" i="1" dirty="0" smtClean="0"/>
                  <a:t>For </a:t>
                </a:r>
                <a:r>
                  <a:rPr lang="en-US" altLang="en-US" i="1" dirty="0" err="1" smtClean="0"/>
                  <a:t>G</a:t>
                </a:r>
                <a:r>
                  <a:rPr lang="en-US" altLang="en-US" baseline="-25000" dirty="0" err="1" smtClean="0"/>
                  <a:t>c</a:t>
                </a:r>
                <a:r>
                  <a:rPr lang="en-US" altLang="en-US" dirty="0" smtClean="0"/>
                  <a:t>(</a:t>
                </a:r>
                <a:r>
                  <a:rPr lang="en-US" altLang="en-US" i="1" dirty="0" err="1" smtClean="0"/>
                  <a:t>jω</a:t>
                </a:r>
                <a:r>
                  <a:rPr lang="en-US" altLang="en-US" dirty="0" smtClean="0"/>
                  <a:t>)</a:t>
                </a:r>
                <a:r>
                  <a:rPr lang="en-US" altLang="en-US" i="1" dirty="0" smtClean="0"/>
                  <a:t>G</a:t>
                </a:r>
                <a:r>
                  <a:rPr lang="en-US" altLang="en-US" dirty="0" smtClean="0"/>
                  <a:t>(</a:t>
                </a:r>
                <a:r>
                  <a:rPr lang="en-US" altLang="en-US" i="1" dirty="0" err="1" smtClean="0"/>
                  <a:t>jω</a:t>
                </a:r>
                <a:r>
                  <a:rPr lang="en-US" altLang="en-US" dirty="0"/>
                  <a:t>)</a:t>
                </a:r>
                <a:r>
                  <a:rPr lang="en-US" altLang="en-US" i="1" dirty="0"/>
                  <a:t> =</a:t>
                </a:r>
                <a:r>
                  <a:rPr lang="en-US" altLang="en-US" dirty="0"/>
                  <a:t> </a:t>
                </a:r>
                <a:r>
                  <a:rPr lang="en-US" altLang="en-US" dirty="0" smtClean="0"/>
                  <a:t>K/(</a:t>
                </a:r>
                <a:r>
                  <a:rPr lang="en-US" altLang="en-US" i="1" dirty="0" err="1"/>
                  <a:t>jω</a:t>
                </a:r>
                <a:r>
                  <a:rPr lang="en-US" altLang="en-US" dirty="0"/>
                  <a:t>[(</a:t>
                </a:r>
                <a:r>
                  <a:rPr lang="en-US" altLang="en-US" i="1" dirty="0" err="1"/>
                  <a:t>jω</a:t>
                </a:r>
                <a:r>
                  <a:rPr lang="en-US" altLang="en-US" dirty="0"/>
                  <a:t>)</a:t>
                </a:r>
                <a:r>
                  <a:rPr lang="en-US" altLang="en-US" baseline="30000" dirty="0"/>
                  <a:t>2 </a:t>
                </a:r>
                <a:r>
                  <a:rPr lang="en-US" altLang="en-US" i="1" dirty="0"/>
                  <a:t>+ </a:t>
                </a:r>
                <a:r>
                  <a:rPr lang="en-US" altLang="en-US" i="1" dirty="0" err="1"/>
                  <a:t>jω</a:t>
                </a:r>
                <a:r>
                  <a:rPr lang="en-US" altLang="en-US" i="1" dirty="0"/>
                  <a:t> + </a:t>
                </a:r>
                <a:r>
                  <a:rPr lang="en-US" altLang="en-US" dirty="0"/>
                  <a:t>1</a:t>
                </a:r>
                <a:r>
                  <a:rPr lang="en-US" altLang="en-US" dirty="0" smtClean="0"/>
                  <a:t>])</a:t>
                </a:r>
              </a:p>
              <a:p>
                <a:endParaRPr lang="en-US" altLang="en-US" dirty="0"/>
              </a:p>
              <a:p>
                <a:r>
                  <a:rPr lang="en-US" dirty="0" smtClean="0"/>
                  <a:t>To </a:t>
                </a:r>
                <a:r>
                  <a:rPr lang="en-US" dirty="0" smtClean="0"/>
                  <a:t>get damping ratio higher than 0.3,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𝑝𝑤</m:t>
                        </m:r>
                      </m:sub>
                    </m:sSub>
                  </m:oMath>
                </a14:m>
                <a:r>
                  <a:rPr lang="en-US" dirty="0" smtClean="0"/>
                  <a:t> should less than 1.75(4.9 dB) by Fig. 8.11</a:t>
                </a:r>
              </a:p>
              <a:p>
                <a:r>
                  <a:rPr lang="en-US" altLang="en-US" i="1" dirty="0" err="1"/>
                  <a:t>G</a:t>
                </a:r>
                <a:r>
                  <a:rPr lang="en-US" altLang="en-US" baseline="-25000" dirty="0" err="1"/>
                  <a:t>c</a:t>
                </a:r>
                <a:r>
                  <a:rPr lang="en-US" altLang="en-US" dirty="0"/>
                  <a:t>(</a:t>
                </a:r>
                <a:r>
                  <a:rPr lang="en-US" altLang="en-US" i="1" dirty="0" err="1"/>
                  <a:t>jω</a:t>
                </a:r>
                <a:r>
                  <a:rPr lang="en-US" altLang="en-US" dirty="0"/>
                  <a:t>)</a:t>
                </a:r>
                <a:r>
                  <a:rPr lang="en-US" altLang="en-US" i="1" dirty="0"/>
                  <a:t>G</a:t>
                </a:r>
                <a:r>
                  <a:rPr lang="en-US" altLang="en-US" dirty="0"/>
                  <a:t>(</a:t>
                </a:r>
                <a:r>
                  <a:rPr lang="en-US" altLang="en-US" i="1" dirty="0" err="1"/>
                  <a:t>jω</a:t>
                </a:r>
                <a:r>
                  <a:rPr lang="en-US" altLang="en-US" dirty="0" smtClean="0"/>
                  <a:t>)-locus will be tangent to 4.9 dB if </a:t>
                </a:r>
                <a:r>
                  <a:rPr lang="en-US" altLang="en-US" i="1" dirty="0" err="1"/>
                  <a:t>G</a:t>
                </a:r>
                <a:r>
                  <a:rPr lang="en-US" altLang="en-US" baseline="-25000" dirty="0" err="1"/>
                  <a:t>c</a:t>
                </a:r>
                <a:r>
                  <a:rPr lang="en-US" altLang="en-US" dirty="0"/>
                  <a:t>(</a:t>
                </a:r>
                <a:r>
                  <a:rPr lang="en-US" altLang="en-US" i="1" dirty="0" err="1"/>
                  <a:t>jω</a:t>
                </a:r>
                <a:r>
                  <a:rPr lang="en-US" altLang="en-US" dirty="0"/>
                  <a:t>)</a:t>
                </a:r>
                <a:r>
                  <a:rPr lang="en-US" altLang="en-US" i="1" dirty="0"/>
                  <a:t>G</a:t>
                </a:r>
                <a:r>
                  <a:rPr lang="en-US" altLang="en-US" dirty="0"/>
                  <a:t>(</a:t>
                </a:r>
                <a:r>
                  <a:rPr lang="en-US" altLang="en-US" i="1" dirty="0" err="1"/>
                  <a:t>jω</a:t>
                </a:r>
                <a:r>
                  <a:rPr lang="en-US" altLang="en-US" dirty="0"/>
                  <a:t>)</a:t>
                </a:r>
                <a:r>
                  <a:rPr lang="en-US" altLang="en-US" i="1" dirty="0"/>
                  <a:t> </a:t>
                </a:r>
                <a:r>
                  <a:rPr lang="en-US" altLang="en-US" i="1" dirty="0" smtClean="0"/>
                  <a:t>–locus is lowered by a factor of 2.2 dB</a:t>
                </a:r>
              </a:p>
              <a:p>
                <a:endParaRPr lang="en-US" i="1" dirty="0"/>
              </a:p>
              <a:p>
                <a:r>
                  <a:rPr lang="en-US" i="1" dirty="0" smtClean="0"/>
                  <a:t>Therefore, K should be reduced by 2.2 dB </a:t>
                </a:r>
              </a:p>
              <a:p>
                <a:r>
                  <a:rPr lang="en-US" i="1" dirty="0" smtClean="0"/>
                  <a:t>Thus gain K must be less than 0.64/1.28 =0.50 if the damping ratio is to be greater than 0.3, here factor antilog (2.2/20)-1.28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64704"/>
                <a:ext cx="4536504" cy="5973558"/>
              </a:xfrm>
              <a:prstGeom prst="rect">
                <a:avLst/>
              </a:prstGeom>
              <a:blipFill rotWithShape="1">
                <a:blip r:embed="rId4"/>
                <a:stretch>
                  <a:fillRect l="-1074" t="-510" r="-1342"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760642" y="5607151"/>
                <a:ext cx="4311349" cy="1186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400" dirty="0" smtClean="0"/>
                  <a:t>Nichols diagram for </a:t>
                </a:r>
                <a:r>
                  <a:rPr lang="en-US" altLang="en-US" sz="1400" i="1" dirty="0" err="1"/>
                  <a:t>G</a:t>
                </a:r>
                <a:r>
                  <a:rPr lang="en-US" altLang="en-US" sz="1400" baseline="-25000" dirty="0" err="1"/>
                  <a:t>c</a:t>
                </a:r>
                <a:r>
                  <a:rPr lang="en-US" altLang="en-US" sz="1400" dirty="0"/>
                  <a:t>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dirty="0"/>
                  <a:t>)</a:t>
                </a:r>
                <a:r>
                  <a:rPr lang="en-US" altLang="en-US" sz="1400" i="1" dirty="0"/>
                  <a:t>G</a:t>
                </a:r>
                <a:r>
                  <a:rPr lang="en-US" altLang="en-US" sz="1400" dirty="0"/>
                  <a:t>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dirty="0"/>
                  <a:t>)</a:t>
                </a:r>
                <a:r>
                  <a:rPr lang="en-US" altLang="en-US" sz="1400" i="1" dirty="0"/>
                  <a:t> =</a:t>
                </a:r>
                <a:r>
                  <a:rPr lang="en-US" altLang="en-US" sz="1400" dirty="0"/>
                  <a:t> 0.64/(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dirty="0"/>
                  <a:t>[(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dirty="0"/>
                  <a:t>)</a:t>
                </a:r>
                <a:r>
                  <a:rPr lang="en-US" altLang="en-US" sz="1400" baseline="30000" dirty="0"/>
                  <a:t>2 </a:t>
                </a:r>
                <a:r>
                  <a:rPr lang="en-US" altLang="en-US" sz="1400" i="1" dirty="0"/>
                  <a:t>+ </a:t>
                </a:r>
                <a:r>
                  <a:rPr lang="en-US" altLang="en-US" sz="1400" i="1" dirty="0" err="1"/>
                  <a:t>jω</a:t>
                </a:r>
                <a:r>
                  <a:rPr lang="en-US" altLang="en-US" sz="1400" i="1" dirty="0"/>
                  <a:t> + </a:t>
                </a:r>
                <a:r>
                  <a:rPr lang="en-US" altLang="en-US" sz="1400" dirty="0"/>
                  <a:t>1</a:t>
                </a:r>
                <a:r>
                  <a:rPr lang="en-US" altLang="en-US" sz="1400" dirty="0" smtClean="0"/>
                  <a:t>])</a:t>
                </a:r>
              </a:p>
              <a:p>
                <a:r>
                  <a:rPr lang="en-US" altLang="en-US" sz="1400" dirty="0" smtClean="0"/>
                  <a:t>Phase </a:t>
                </a:r>
                <a:r>
                  <a:rPr lang="en-US" altLang="en-US" sz="1400" dirty="0" smtClean="0"/>
                  <a:t>margin of this system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/>
                      </a:rPr>
                      <m:t>30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1400" i="1">
                        <a:latin typeface="Cambria Math"/>
                        <a:ea typeface="Cambria Math"/>
                      </a:rPr>
                      <m:t>𝜁</m:t>
                    </m:r>
                    <m:r>
                      <a:rPr lang="en-US" altLang="en-US" sz="1400" i="1">
                        <a:latin typeface="Cambria Math"/>
                        <a:ea typeface="Cambria Math"/>
                      </a:rPr>
                      <m:t>=0.3</m:t>
                    </m:r>
                  </m:oMath>
                </a14:m>
                <a:r>
                  <a:rPr lang="en-US" altLang="en-US" sz="1400" dirty="0"/>
                  <a:t/>
                </a:r>
                <a:br>
                  <a:rPr lang="en-US" alt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𝑝𝑤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=2.</m:t>
                    </m:r>
                    <m:r>
                      <a:rPr lang="en-US" sz="1400" b="0" i="1" smtClean="0">
                        <a:latin typeface="Cambria Math"/>
                      </a:rPr>
                      <m:t>8</m:t>
                    </m:r>
                  </m:oMath>
                </a14:m>
                <a:r>
                  <a:rPr lang="en-US" altLang="en-US" sz="1400" dirty="0" smtClean="0"/>
                  <a:t>, then </a:t>
                </a:r>
                <a14:m>
                  <m:oMath xmlns:m="http://schemas.openxmlformats.org/officeDocument/2006/math">
                    <m:r>
                      <a:rPr lang="en-US" altLang="en-US" sz="1400" i="1">
                        <a:latin typeface="Cambria Math"/>
                        <a:ea typeface="Cambria Math"/>
                      </a:rPr>
                      <m:t>𝜁</m:t>
                    </m:r>
                    <m:r>
                      <a:rPr lang="en-US" altLang="en-US" sz="1400" i="1">
                        <a:latin typeface="Cambria Math"/>
                        <a:ea typeface="Cambria Math"/>
                      </a:rPr>
                      <m:t>=0.18</m:t>
                    </m:r>
                  </m:oMath>
                </a14:m>
                <a:endParaRPr lang="en-US" altLang="en-US" sz="1400" dirty="0" smtClean="0"/>
              </a:p>
              <a:p>
                <a:endParaRPr lang="en-US" sz="1400" dirty="0" smtClean="0"/>
              </a:p>
              <a:p>
                <a:pPr algn="ctr"/>
                <a:r>
                  <a:rPr lang="en-US" sz="1400" dirty="0" smtClean="0"/>
                  <a:t>It make conflict between time and frequency domain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642" y="5607151"/>
                <a:ext cx="4311349" cy="1186159"/>
              </a:xfrm>
              <a:prstGeom prst="rect">
                <a:avLst/>
              </a:prstGeom>
              <a:blipFill rotWithShape="1">
                <a:blip r:embed="rId5"/>
                <a:stretch>
                  <a:fillRect l="-424" t="-515" r="-283" b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1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Rot="1" noChangeAspect="1" noMove="1" noResize="1" noEditPoints="1" noAdjustHandles="1" noChangeArrowheads="1" noChangeShapeType="1" noTextEdit="1"/>
          </p:cNvSpPr>
          <p:nvPr>
            <p:ph type="ctrTitle"/>
          </p:nvPr>
        </p:nvSpPr>
        <p:spPr>
          <a:xfrm>
            <a:off x="107504" y="620688"/>
            <a:ext cx="6084703" cy="476672"/>
          </a:xfrm>
          <a:blipFill rotWithShape="1">
            <a:blip r:embed="rId2"/>
            <a:stretch>
              <a:fillRect l="-301" t="-8974" b="-30769"/>
            </a:stretch>
          </a:blipFill>
        </p:spPr>
        <p:txBody>
          <a:bodyPr>
            <a:normAutofit fontScale="90000"/>
          </a:bodyPr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18435" name="Picture 5" descr="AACLJQT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334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7175" y="134938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7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5229" y="121918"/>
            <a:ext cx="21111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Bandwidth</a:t>
            </a:r>
          </a:p>
        </p:txBody>
      </p:sp>
      <p:pic>
        <p:nvPicPr>
          <p:cNvPr id="5" name="Picture 2" descr="AABSOWX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1"/>
          <a:stretch/>
        </p:blipFill>
        <p:spPr bwMode="auto">
          <a:xfrm>
            <a:off x="755576" y="1412776"/>
            <a:ext cx="7092950" cy="51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 txBox="1">
                <a:spLocks noChangeArrowheads="1"/>
              </p:cNvSpPr>
              <p:nvPr/>
            </p:nvSpPr>
            <p:spPr bwMode="auto">
              <a:xfrm>
                <a:off x="251520" y="692697"/>
                <a:ext cx="8568952" cy="69889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Comparison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692697"/>
                <a:ext cx="8568952" cy="698894"/>
              </a:xfrm>
              <a:prstGeom prst="rect">
                <a:avLst/>
              </a:prstGeom>
              <a:blipFill rotWithShape="1">
                <a:blip r:embed="rId4"/>
                <a:stretch>
                  <a:fillRect b="-258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1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5229" y="121918"/>
            <a:ext cx="2111152" cy="4682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 txBox="1">
                <a:spLocks noChangeArrowheads="1"/>
              </p:cNvSpPr>
              <p:nvPr/>
            </p:nvSpPr>
            <p:spPr bwMode="auto">
              <a:xfrm>
                <a:off x="179512" y="1196752"/>
                <a:ext cx="3528392" cy="345638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Comparison:</a:t>
                </a:r>
              </a:p>
              <a:p>
                <a:endParaRPr lang="en-US" sz="2400" dirty="0">
                  <a:latin typeface="+mn-lt"/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100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+10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+100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9</m:t>
                        </m:r>
                        <m:r>
                          <a:rPr lang="en-US" sz="2400" i="1">
                            <a:latin typeface="Cambria Math"/>
                          </a:rPr>
                          <m:t>00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  <m:r>
                          <a:rPr lang="en-US" sz="2400" i="1">
                            <a:latin typeface="Cambria Math"/>
                          </a:rPr>
                          <m:t>+900</m:t>
                        </m:r>
                      </m:den>
                    </m:f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96752"/>
                <a:ext cx="3528392" cy="34563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AABSOWY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"/>
          <a:stretch/>
        </p:blipFill>
        <p:spPr bwMode="auto">
          <a:xfrm>
            <a:off x="3779912" y="764704"/>
            <a:ext cx="4824536" cy="581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1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827584" y="476672"/>
            <a:ext cx="7416824" cy="39604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800" b="1" i="1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</a:rPr>
              <a:t>End of Lecture</a:t>
            </a:r>
          </a:p>
          <a:p>
            <a:pPr algn="ctr">
              <a:defRPr/>
            </a:pPr>
            <a:endParaRPr lang="en-US" sz="2800" b="1" dirty="0">
              <a:solidFill>
                <a:schemeClr val="accent3"/>
              </a:solidFill>
              <a:latin typeface="+mn-lt"/>
              <a:ea typeface="ＭＳ Ｐゴシック" pitchFamily="-108" charset="-128"/>
            </a:endParaRPr>
          </a:p>
          <a:p>
            <a:pPr algn="ctr">
              <a:defRPr/>
            </a:pPr>
            <a:endParaRPr lang="en-US" sz="2800" b="1" dirty="0" smtClean="0">
              <a:solidFill>
                <a:schemeClr val="accent3"/>
              </a:solidFill>
              <a:latin typeface="+mn-lt"/>
              <a:ea typeface="ＭＳ Ｐゴシック" pitchFamily="-108" charset="-128"/>
            </a:endParaRPr>
          </a:p>
          <a:p>
            <a:pPr algn="ctr">
              <a:defRPr/>
            </a:pPr>
            <a:endParaRPr lang="en-US" sz="2800" b="1" dirty="0">
              <a:solidFill>
                <a:schemeClr val="accent3"/>
              </a:solidFill>
              <a:latin typeface="+mn-lt"/>
              <a:ea typeface="ＭＳ Ｐゴシック" pitchFamily="-108" charset="-128"/>
            </a:endParaRPr>
          </a:p>
          <a:p>
            <a:pPr algn="ctr">
              <a:defRPr/>
            </a:pPr>
            <a:r>
              <a:rPr lang="en-US" sz="2800" b="1" dirty="0" smtClean="0">
                <a:solidFill>
                  <a:schemeClr val="accent3"/>
                </a:solidFill>
                <a:ea typeface="ＭＳ Ｐゴシック" pitchFamily="-108" charset="-128"/>
              </a:rPr>
              <a:t>Stability and </a:t>
            </a:r>
            <a:r>
              <a:rPr lang="en-US" sz="2800" b="1" dirty="0" err="1" smtClean="0">
                <a:solidFill>
                  <a:schemeClr val="accent3"/>
                </a:solidFill>
                <a:ea typeface="ＭＳ Ｐゴシック" pitchFamily="-108" charset="-128"/>
              </a:rPr>
              <a:t>Nyquist</a:t>
            </a:r>
            <a:r>
              <a:rPr lang="en-US" sz="2800" b="1" dirty="0" smtClean="0">
                <a:solidFill>
                  <a:schemeClr val="accent3"/>
                </a:solidFill>
                <a:ea typeface="ＭＳ Ｐゴシック" pitchFamily="-108" charset="-128"/>
              </a:rPr>
              <a:t> Criterion- Lecture 5</a:t>
            </a:r>
            <a:endParaRPr lang="en-US" sz="2800" b="1" dirty="0">
              <a:solidFill>
                <a:schemeClr val="accent3"/>
              </a:solidFill>
              <a:ea typeface="ＭＳ Ｐゴシック" pitchFamily="-108" charset="-128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47700" y="4005064"/>
            <a:ext cx="7772400" cy="2514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dirty="0" smtClean="0"/>
              <a:t>Instructor: </a:t>
            </a:r>
            <a:r>
              <a:rPr lang="en-US" dirty="0" err="1" smtClean="0"/>
              <a:t>Sanghyuk</a:t>
            </a:r>
            <a:r>
              <a:rPr lang="en-US" dirty="0" smtClean="0"/>
              <a:t> Lee</a:t>
            </a:r>
          </a:p>
          <a:p>
            <a:pPr algn="ctr">
              <a:buFont typeface="Wingdings" pitchFamily="2" charset="2"/>
              <a:buNone/>
            </a:pPr>
            <a:r>
              <a:rPr lang="en-US" dirty="0" smtClean="0">
                <a:hlinkClick r:id="rId3"/>
              </a:rPr>
              <a:t>Sanghyuk.Lee@xjtlu.edu.cn</a:t>
            </a: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dirty="0" smtClean="0"/>
              <a:t>Tel: 8816-1415</a:t>
            </a:r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Department of Electrical and Electronic Engineering</a:t>
            </a:r>
          </a:p>
          <a:p>
            <a:pPr algn="ctr">
              <a:buFont typeface="Wingdings" pitchFamily="2" charset="2"/>
              <a:buNone/>
            </a:pPr>
            <a:r>
              <a:rPr lang="en-US" i="1" dirty="0" smtClean="0"/>
              <a:t>XJTLU</a:t>
            </a:r>
          </a:p>
        </p:txBody>
      </p:sp>
    </p:spTree>
    <p:extLst>
      <p:ext uri="{BB962C8B-B14F-4D97-AF65-F5344CB8AC3E}">
        <p14:creationId xmlns:p14="http://schemas.microsoft.com/office/powerpoint/2010/main" val="14552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551" y="731838"/>
            <a:ext cx="1914178" cy="392906"/>
          </a:xfrm>
          <a:solidFill>
            <a:schemeClr val="tx1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u="sng" dirty="0" smtClean="0">
                <a:solidFill>
                  <a:srgbClr val="FF0000"/>
                </a:solidFill>
              </a:rPr>
              <a:t>Example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pic>
        <p:nvPicPr>
          <p:cNvPr id="3075" name="Picture 4" descr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5" t="30858" r="1"/>
          <a:stretch/>
        </p:blipFill>
        <p:spPr bwMode="auto">
          <a:xfrm>
            <a:off x="2881276" y="1128381"/>
            <a:ext cx="3286198" cy="93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5"/>
          <p:cNvSpPr txBox="1">
            <a:spLocks noChangeArrowheads="1"/>
          </p:cNvSpPr>
          <p:nvPr/>
        </p:nvSpPr>
        <p:spPr bwMode="auto">
          <a:xfrm>
            <a:off x="2189940" y="1534021"/>
            <a:ext cx="64807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en-US" sz="1600" i="1" dirty="0" smtClean="0">
                <a:ea typeface="ＭＳ Ｐゴシック" pitchFamily="34" charset="-128"/>
              </a:rPr>
              <a:t>R(s) </a:t>
            </a:r>
            <a:endParaRPr lang="en-US" altLang="en-US" sz="1600" i="1" dirty="0">
              <a:ea typeface="ＭＳ Ｐゴシック" pitchFamily="34" charset="-128"/>
            </a:endParaRPr>
          </a:p>
        </p:txBody>
      </p:sp>
      <p:pic>
        <p:nvPicPr>
          <p:cNvPr id="3077" name="Picture 4" descr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3169529"/>
            <a:ext cx="8305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Rectangle 5"/>
              <p:cNvSpPr txBox="1">
                <a:spLocks noChangeArrowheads="1"/>
              </p:cNvSpPr>
              <p:nvPr/>
            </p:nvSpPr>
            <p:spPr bwMode="auto">
              <a:xfrm>
                <a:off x="0" y="5652379"/>
                <a:ext cx="9144000" cy="1088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altLang="en-US" sz="1600" dirty="0" smtClean="0">
                    <a:ea typeface="ＭＳ Ｐゴシック" pitchFamily="34" charset="-128"/>
                  </a:rPr>
                  <a:t>Then,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600" i="1" smtClean="0">
                            <a:latin typeface="Cambria Math"/>
                            <a:ea typeface="ＭＳ Ｐゴシック" pitchFamily="34" charset="-128"/>
                          </a:rPr>
                        </m:ctrlPr>
                      </m:fPr>
                      <m:num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𝑌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)</m:t>
                        </m:r>
                      </m:num>
                      <m:den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𝑅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)</m:t>
                        </m:r>
                      </m:den>
                    </m:f>
                    <m:r>
                      <a:rPr lang="en-US" altLang="en-US" sz="1600" b="0" i="1" smtClean="0">
                        <a:latin typeface="Cambria Math"/>
                        <a:ea typeface="ＭＳ Ｐゴシック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</m:ctrlPr>
                      </m:fPr>
                      <m:num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𝐺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sz="1600" b="0" i="1" smtClean="0">
                                <a:latin typeface="Cambria Math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sz="1600" b="0" i="1" smtClean="0">
                                <a:latin typeface="Cambria Math"/>
                                <a:ea typeface="ＭＳ Ｐゴシック" pitchFamily="34" charset="-128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latin typeface="Cambria Math"/>
                                <a:ea typeface="ＭＳ Ｐゴシック" pitchFamily="34" charset="-128"/>
                              </a:rPr>
                              <m:t>𝑐𝑙</m:t>
                            </m:r>
                          </m:sub>
                        </m:sSub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)</m:t>
                        </m:r>
                      </m:num>
                      <m:den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1+</m:t>
                        </m:r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𝐺</m:t>
                        </m:r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sz="1600" i="1">
                                <a:latin typeface="Cambria Math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sz="1600" i="1">
                                <a:latin typeface="Cambria Math"/>
                                <a:ea typeface="ＭＳ Ｐゴシック" pitchFamily="34" charset="-128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sz="1600" i="1">
                                <a:latin typeface="Cambria Math"/>
                                <a:ea typeface="ＭＳ Ｐゴシック" pitchFamily="34" charset="-128"/>
                              </a:rPr>
                              <m:t>𝑐𝑙</m:t>
                            </m:r>
                          </m:sub>
                        </m:sSub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i="1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)</m:t>
                        </m:r>
                      </m:den>
                    </m:f>
                    <m:r>
                      <a:rPr lang="en-US" altLang="en-US" sz="1600" b="0" i="1" smtClean="0">
                        <a:latin typeface="Cambria Math"/>
                        <a:ea typeface="ＭＳ Ｐゴシック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</m:ctrlPr>
                      </m:fPr>
                      <m:num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+10)</m:t>
                        </m:r>
                      </m:num>
                      <m:den>
                        <m:sSup>
                          <m:sSupPr>
                            <m:ctrlPr>
                              <a:rPr lang="en-US" altLang="en-US" sz="1600" b="0" i="1" smtClean="0">
                                <a:latin typeface="Cambria Math"/>
                                <a:ea typeface="ＭＳ Ｐゴシック" pitchFamily="34" charset="-128"/>
                              </a:rPr>
                            </m:ctrlPr>
                          </m:sSupPr>
                          <m:e>
                            <m:r>
                              <a:rPr lang="en-US" altLang="en-US" sz="1600" b="0" i="1" smtClean="0">
                                <a:latin typeface="Cambria Math"/>
                                <a:ea typeface="ＭＳ Ｐゴシック" pitchFamily="34" charset="-128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en-US" sz="1600" b="0" i="1" smtClean="0">
                                <a:latin typeface="Cambria Math"/>
                                <a:ea typeface="ＭＳ Ｐゴシック" pitchFamily="34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+3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+2</m:t>
                        </m:r>
                      </m:den>
                    </m:f>
                    <m:r>
                      <a:rPr lang="en-US" altLang="en-US" sz="1600" b="0" i="1" smtClean="0">
                        <a:latin typeface="Cambria Math"/>
                        <a:ea typeface="ＭＳ Ｐゴシック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</m:ctrlPr>
                      </m:fPr>
                      <m:num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+10)</m:t>
                        </m:r>
                      </m:num>
                      <m:den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+2)(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1600" b="0" i="1" smtClean="0">
                            <a:latin typeface="Cambria Math"/>
                            <a:ea typeface="ＭＳ Ｐゴシック" pitchFamily="34" charset="-128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altLang="en-US" sz="1600" i="1" dirty="0" smtClean="0">
                    <a:ea typeface="ＭＳ Ｐゴシック" pitchFamily="34" charset="-128"/>
                  </a:rPr>
                  <a:t>. </a:t>
                </a:r>
              </a:p>
              <a:p>
                <a:pPr algn="ctr"/>
                <a:endParaRPr lang="en-US" altLang="en-US" sz="1600" i="1" dirty="0" smtClean="0">
                  <a:ea typeface="ＭＳ Ｐゴシック" pitchFamily="34" charset="-128"/>
                </a:endParaRPr>
              </a:p>
              <a:p>
                <a:pPr algn="ctr"/>
                <a:r>
                  <a:rPr lang="en-US" altLang="en-US" sz="1600" i="1" dirty="0" smtClean="0">
                    <a:ea typeface="ＭＳ Ｐゴシック" pitchFamily="34" charset="-128"/>
                  </a:rPr>
                  <a:t>It means controller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𝑐𝑙</m:t>
                        </m:r>
                      </m:sub>
                    </m:sSub>
                    <m:d>
                      <m:dPr>
                        <m:ctrlP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1600" i="1" dirty="0" smtClean="0">
                    <a:ea typeface="ＭＳ Ｐゴシック" pitchFamily="34" charset="-128"/>
                  </a:rPr>
                  <a:t> makes the overall system stable !!</a:t>
                </a:r>
              </a:p>
              <a:p>
                <a:pPr algn="ctr"/>
                <a:r>
                  <a:rPr lang="en-US" altLang="en-US" sz="1600" i="1" dirty="0" smtClean="0">
                    <a:ea typeface="ＭＳ Ｐゴシック" pitchFamily="34" charset="-128"/>
                  </a:rPr>
                  <a:t>Problem is </a:t>
                </a:r>
                <a:r>
                  <a:rPr lang="en-US" altLang="en-US" sz="1600" i="1" dirty="0" smtClean="0">
                    <a:solidFill>
                      <a:srgbClr val="FF0000"/>
                    </a:solidFill>
                    <a:ea typeface="ＭＳ Ｐゴシック" pitchFamily="34" charset="-128"/>
                  </a:rPr>
                  <a:t>HOW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𝑐𝑙</m:t>
                        </m:r>
                      </m:sub>
                    </m:sSub>
                    <m:d>
                      <m:dPr>
                        <m:ctrlP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altLang="en-US" sz="1600" i="1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1600" i="1" dirty="0" smtClean="0">
                    <a:ea typeface="ＭＳ Ｐゴシック" pitchFamily="34" charset="-128"/>
                  </a:rPr>
                  <a:t> ? There are </a:t>
                </a:r>
                <a:r>
                  <a:rPr lang="en-US" altLang="en-US" sz="1600" i="1" dirty="0" smtClean="0">
                    <a:solidFill>
                      <a:srgbClr val="FF0000"/>
                    </a:solidFill>
                    <a:ea typeface="ＭＳ Ｐゴシック" pitchFamily="34" charset="-128"/>
                  </a:rPr>
                  <a:t>numerous methods for each system</a:t>
                </a:r>
                <a:r>
                  <a:rPr lang="en-US" altLang="en-US" sz="1600" i="1" dirty="0" smtClean="0">
                    <a:ea typeface="ＭＳ Ｐゴシック" pitchFamily="34" charset="-128"/>
                  </a:rPr>
                  <a:t>, IT IS CONTROL THEORY</a:t>
                </a:r>
                <a:endParaRPr lang="en-US" altLang="en-US" sz="1600" i="1" dirty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3078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652379"/>
                <a:ext cx="9144000" cy="1088989"/>
              </a:xfrm>
              <a:prstGeom prst="rect">
                <a:avLst/>
              </a:prstGeom>
              <a:blipFill rotWithShape="1">
                <a:blip r:embed="rId4"/>
                <a:stretch>
                  <a:fillRect t="-1117" b="-128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57175" y="134938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 txBox="1">
                <a:spLocks noChangeArrowheads="1"/>
              </p:cNvSpPr>
              <p:nvPr/>
            </p:nvSpPr>
            <p:spPr bwMode="auto">
              <a:xfrm>
                <a:off x="179388" y="2091854"/>
                <a:ext cx="8856662" cy="107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00412D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/>
                <a:r>
                  <a:rPr lang="en-US" altLang="en-US" sz="2000" b="0" dirty="0" smtClean="0">
                    <a:ea typeface="ＭＳ Ｐゴシック" pitchFamily="34" charset="-128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/>
                        <a:ea typeface="ＭＳ Ｐゴシック" pitchFamily="34" charset="-128"/>
                      </a:rPr>
                      <m:t>𝐺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/>
                        <a:ea typeface="ＭＳ Ｐゴシック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  <m:t>1</m:t>
                        </m:r>
                      </m:num>
                      <m:den>
                        <m: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2000" b="0" i="1" smtClean="0">
                            <a:latin typeface="Cambria Math"/>
                            <a:ea typeface="ＭＳ Ｐゴシック" pitchFamily="34" charset="-128"/>
                          </a:rPr>
                          <m:t>−2)</m:t>
                        </m:r>
                      </m:den>
                    </m:f>
                  </m:oMath>
                </a14:m>
                <a:r>
                  <a:rPr lang="en-US" altLang="en-US" sz="2000" i="1" dirty="0" smtClean="0">
                    <a:ea typeface="ＭＳ Ｐゴシック" pitchFamily="34" charset="-128"/>
                  </a:rPr>
                  <a:t> then system is </a:t>
                </a:r>
                <a:r>
                  <a:rPr lang="en-US" altLang="en-US" sz="2000" i="1" dirty="0" smtClean="0">
                    <a:solidFill>
                      <a:srgbClr val="FF0000"/>
                    </a:solidFill>
                    <a:ea typeface="ＭＳ Ｐゴシック" pitchFamily="34" charset="-128"/>
                  </a:rPr>
                  <a:t>unstable!! </a:t>
                </a:r>
                <a:r>
                  <a:rPr lang="en-US" altLang="en-US" sz="2000" i="1" dirty="0" smtClean="0">
                    <a:ea typeface="ＭＳ Ｐゴシック" pitchFamily="34" charset="-128"/>
                  </a:rPr>
                  <a:t>Because of </a:t>
                </a:r>
                <a:r>
                  <a:rPr lang="en-US" altLang="en-US" sz="2000" i="1" dirty="0" smtClean="0">
                    <a:solidFill>
                      <a:srgbClr val="FF0000"/>
                    </a:solidFill>
                    <a:ea typeface="ＭＳ Ｐゴシック" pitchFamily="34" charset="-128"/>
                  </a:rPr>
                  <a:t>unstable pole s = 2</a:t>
                </a:r>
              </a:p>
              <a:p>
                <a:pPr algn="just"/>
                <a:r>
                  <a:rPr lang="en-US" altLang="en-US" sz="2000" i="1" dirty="0" smtClean="0">
                    <a:solidFill>
                      <a:srgbClr val="00B0F0"/>
                    </a:solidFill>
                    <a:ea typeface="ＭＳ Ｐゴシック" pitchFamily="34" charset="-128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𝑐𝑙</m:t>
                        </m:r>
                      </m:sub>
                    </m:sSub>
                    <m:d>
                      <m:dPr>
                        <m:ctrlP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solidFill>
                          <a:srgbClr val="00B0F0"/>
                        </a:solidFill>
                        <a:latin typeface="Cambria Math"/>
                        <a:ea typeface="ＭＳ Ｐゴシック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+10)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(</m:t>
                        </m:r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𝑠</m:t>
                        </m:r>
                        <m:r>
                          <a:rPr lang="en-US" altLang="en-US" sz="2000" b="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34" charset="-128"/>
                          </a:rPr>
                          <m:t>+4)</m:t>
                        </m:r>
                      </m:den>
                    </m:f>
                  </m:oMath>
                </a14:m>
                <a:r>
                  <a:rPr lang="en-US" altLang="en-US" sz="2000" i="1" dirty="0" smtClean="0">
                    <a:solidFill>
                      <a:srgbClr val="00B0F0"/>
                    </a:solidFill>
                    <a:ea typeface="ＭＳ Ｐゴシック" pitchFamily="34" charset="-128"/>
                  </a:rPr>
                  <a:t> when W(s)=0 and V(s)=0</a:t>
                </a:r>
                <a:endParaRPr lang="en-US" altLang="en-US" sz="2000" i="1" dirty="0">
                  <a:solidFill>
                    <a:srgbClr val="00B0F0"/>
                  </a:solidFill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8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2091854"/>
                <a:ext cx="8856662" cy="1077675"/>
              </a:xfrm>
              <a:prstGeom prst="rect">
                <a:avLst/>
              </a:prstGeom>
              <a:blipFill rotWithShape="1">
                <a:blip r:embed="rId5"/>
                <a:stretch>
                  <a:fillRect l="-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412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5" y="1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</a:rPr>
              <a:t>Stability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90" y="381000"/>
            <a:ext cx="7848718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One of the most important consideration to design controller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Stability determination is verified by pole location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FF0000"/>
                </a:solidFill>
              </a:rPr>
              <a:t>Routh’s</a:t>
            </a:r>
            <a:r>
              <a:rPr lang="en-US" sz="1800" dirty="0" smtClean="0">
                <a:solidFill>
                  <a:srgbClr val="FF0000"/>
                </a:solidFill>
              </a:rPr>
              <a:t> Criterion </a:t>
            </a:r>
            <a:endParaRPr lang="en-US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690" y="1371600"/>
                <a:ext cx="5535480" cy="45243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Consider characteristic polynomial</a:t>
                </a:r>
                <a:endParaRPr lang="en-US" sz="1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  <m:r>
                            <a:rPr lang="en-US" sz="1800" i="1">
                              <a:latin typeface="Cambria Math"/>
                            </a:rPr>
                            <m:t>−2</m:t>
                          </m:r>
                        </m:sup>
                      </m:sSup>
                      <m:r>
                        <a:rPr lang="en-US" sz="1800" i="1" smtClean="0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1800" i="1" smtClean="0">
                          <a:latin typeface="Cambria Math"/>
                        </a:rPr>
                        <m:t>𝑠</m:t>
                      </m:r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  <a:p>
                <a:endParaRPr lang="en-US" sz="1800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Determine with polynomial coefficients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 smtClean="0"/>
                  <a:t>      :    1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 smtClean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sz="1800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 smtClean="0"/>
                  <a:t> 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 smtClean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sz="1800" dirty="0"/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1800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err="1" smtClean="0">
                    <a:solidFill>
                      <a:srgbClr val="FF0000"/>
                    </a:solidFill>
                  </a:rPr>
                  <a:t>Routh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array</a:t>
                </a:r>
              </a:p>
              <a:p>
                <a:r>
                  <a:rPr lang="en-US" sz="1800" dirty="0" smtClean="0"/>
                  <a:t>Row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1800" dirty="0" smtClean="0"/>
                  <a:t>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      :    1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Row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𝑛</m:t>
                    </m:r>
                    <m:r>
                      <a:rPr lang="en-US" sz="1800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1800" dirty="0" smtClean="0"/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  <m:r>
                          <a:rPr lang="en-US" sz="180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 smtClean="0"/>
                  <a:t> 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sz="1800" dirty="0"/>
              </a:p>
              <a:p>
                <a:r>
                  <a:rPr lang="en-US" sz="1800" dirty="0" smtClean="0"/>
                  <a:t>Row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𝑛</m:t>
                    </m:r>
                    <m:r>
                      <a:rPr lang="en-US" sz="1800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en-US" sz="1800" dirty="0" smtClean="0"/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  <m:r>
                          <a:rPr lang="en-US" sz="1800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 : </a:t>
                </a:r>
                <a:r>
                  <a:rPr lang="en-US" sz="18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sz="1800" dirty="0"/>
              </a:p>
              <a:p>
                <a:r>
                  <a:rPr lang="en-US" sz="1800" dirty="0" smtClean="0"/>
                  <a:t>Row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𝑛</m:t>
                    </m:r>
                    <m:r>
                      <a:rPr lang="en-US" sz="1800" b="0" i="1" smtClean="0">
                        <a:latin typeface="Cambria Math"/>
                      </a:rPr>
                      <m:t>−3</m:t>
                    </m:r>
                  </m:oMath>
                </a14:m>
                <a:r>
                  <a:rPr lang="en-US" sz="1800" dirty="0" smtClean="0"/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  <m:r>
                          <a:rPr lang="en-US" sz="1800" i="1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 </a:t>
                </a:r>
                <a:r>
                  <a:rPr lang="en-US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sz="1800" dirty="0"/>
              </a:p>
              <a:p>
                <a:r>
                  <a:rPr lang="en-US" sz="1800" dirty="0" smtClean="0"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r>
                  <a:rPr lang="en-US" sz="18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r>
                  <a:rPr lang="en-US" sz="18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r>
                  <a:rPr lang="en-US" sz="180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1800" dirty="0"/>
              </a:p>
              <a:p>
                <a:r>
                  <a:rPr lang="en-US" sz="1800" dirty="0" smtClean="0"/>
                  <a:t>Row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1800" dirty="0" smtClean="0"/>
                  <a:t>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/>
                  <a:t>      :     *       *</a:t>
                </a:r>
                <a:endParaRPr lang="en-US" sz="1800" dirty="0"/>
              </a:p>
              <a:p>
                <a:r>
                  <a:rPr lang="en-US" sz="1800" dirty="0"/>
                  <a:t>Row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18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      :     *</a:t>
                </a:r>
                <a:endParaRPr lang="en-US" sz="1800" dirty="0"/>
              </a:p>
              <a:p>
                <a:r>
                  <a:rPr lang="en-US" sz="1800" dirty="0"/>
                  <a:t>Row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1800" dirty="0" smtClean="0"/>
                  <a:t>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     :     *</a:t>
                </a:r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0" y="1371600"/>
                <a:ext cx="5535480" cy="4524315"/>
              </a:xfrm>
              <a:prstGeom prst="rect">
                <a:avLst/>
              </a:prstGeom>
              <a:blipFill rotWithShape="1">
                <a:blip r:embed="rId2"/>
                <a:stretch>
                  <a:fillRect l="-879" t="-538" b="-1075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28184" y="1484784"/>
                <a:ext cx="2615340" cy="48656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𝑑𝑒𝑡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𝑑𝑒𝑡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𝑑𝑒𝑡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𝑑𝑒𝑡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𝑑𝑒𝑡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𝑑𝑒𝑡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84784"/>
                <a:ext cx="2615340" cy="48656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5690" y="5943600"/>
            <a:ext cx="55354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Number of sign change in first column represent number of roots in RHP.   </a:t>
            </a:r>
            <a:r>
              <a:rPr lang="en-US" sz="1800" dirty="0" smtClean="0">
                <a:solidFill>
                  <a:srgbClr val="FF0000"/>
                </a:solidFill>
              </a:rPr>
              <a:t>All 1</a:t>
            </a:r>
            <a:r>
              <a:rPr lang="en-US" sz="1800" baseline="30000" dirty="0" smtClean="0">
                <a:solidFill>
                  <a:srgbClr val="FF0000"/>
                </a:solidFill>
              </a:rPr>
              <a:t>st</a:t>
            </a:r>
            <a:r>
              <a:rPr lang="en-US" sz="1800" dirty="0" smtClean="0">
                <a:solidFill>
                  <a:srgbClr val="FF0000"/>
                </a:solidFill>
              </a:rPr>
              <a:t> col. positive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 All roots in LHP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404664"/>
            <a:ext cx="2988359" cy="4766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Examples</a:t>
            </a:r>
            <a:endParaRPr 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469" y="980728"/>
                <a:ext cx="784871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Find range of the controller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 dirty="0" smtClean="0"/>
                  <a:t>) so that feedback system is stable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800" dirty="0" smtClean="0"/>
                  <a:t>Critical cases </a:t>
                </a:r>
                <a:endParaRPr 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69" y="980728"/>
                <a:ext cx="7848718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388" t="-3704" b="-129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5809" y="3615853"/>
                <a:ext cx="553548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Characteristic equation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+3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2+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𝑠</m:t>
                    </m:r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09" y="3615853"/>
                <a:ext cx="553548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769" t="-37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00192" y="3615853"/>
                <a:ext cx="2615340" cy="4834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sz="1800" dirty="0" smtClean="0"/>
                  <a:t>,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𝐾</m:t>
                    </m:r>
                    <m:r>
                      <a:rPr lang="en-US" sz="1800" b="0" i="1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−2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615853"/>
                <a:ext cx="2615340" cy="483466"/>
              </a:xfrm>
              <a:prstGeom prst="rect">
                <a:avLst/>
              </a:prstGeom>
              <a:blipFill rotWithShape="1">
                <a:blip r:embed="rId4"/>
                <a:stretch>
                  <a:fillRect b="-617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 descr="AACLHTE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8" y="1844824"/>
            <a:ext cx="77724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AACLHT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5" y="4524629"/>
            <a:ext cx="352839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4320048" y="4489187"/>
            <a:ext cx="2844239" cy="450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600" dirty="0" smtClean="0">
                <a:latin typeface="Arial" charset="0"/>
                <a:ea typeface="ＭＳ Ｐゴシック" pitchFamily="-128" charset="-128"/>
              </a:rPr>
              <a:t> Allowable region for stability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57175" y="134938"/>
            <a:ext cx="8534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Digital Control and Automatic Control                                                               EEE327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6271</TotalTime>
  <Words>4812</Words>
  <Application>Microsoft Office PowerPoint</Application>
  <PresentationFormat>On-screen Show (4:3)</PresentationFormat>
  <Paragraphs>387</Paragraphs>
  <Slides>62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Contents</vt:lpstr>
      <vt:lpstr>Steady state tracking and system type</vt:lpstr>
      <vt:lpstr>Steady state tracking and system type</vt:lpstr>
      <vt:lpstr>System Type</vt:lpstr>
      <vt:lpstr> </vt:lpstr>
      <vt:lpstr>Example</vt:lpstr>
      <vt:lpstr>Stability</vt:lpstr>
      <vt:lpstr>Examples</vt:lpstr>
      <vt:lpstr>PowerPoint Presentation</vt:lpstr>
      <vt:lpstr>PowerPoint Presentation</vt:lpstr>
      <vt:lpstr>PowerPoint Presentation</vt:lpstr>
      <vt:lpstr>Root locus for</vt:lpstr>
      <vt:lpstr>Root locus vs. damping factor c for 1 + G(s) =</vt:lpstr>
      <vt:lpstr>Guidelines for Sketching a Root locus</vt:lpstr>
      <vt:lpstr> </vt:lpstr>
      <vt:lpstr> Rule 2. The loci are on the real axis to the left of an odd number of poles and zeros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Preliminaries about Frequency Response</vt:lpstr>
      <vt:lpstr>Preliminaries about Frequency Response</vt:lpstr>
      <vt:lpstr>Examples of Polar plot</vt:lpstr>
      <vt:lpstr>Transfer function </vt:lpstr>
      <vt:lpstr>Transfer function </vt:lpstr>
      <vt:lpstr>Nonminimum Phase and All pass function</vt:lpstr>
      <vt:lpstr>All Pass function_ specific nonminimum phase</vt:lpstr>
      <vt:lpstr>Mapping a square contour by F(s) = 2s + 1 = 2(s + 1/2)</vt:lpstr>
      <vt:lpstr>Mapping a square contour by F(s) = s/(s+2)</vt:lpstr>
      <vt:lpstr>PowerPoint Presentation</vt:lpstr>
      <vt:lpstr>For F(s)=s/(s+1/2), unit square contour results N=Z-P=0</vt:lpstr>
      <vt:lpstr>For F(s)=((s+z_1)(s+z_2))/((s+p_1)(s+p_2)),   F(s)=|F(s)|∠F(s) =(|s+z_1 ||s+z_2 |)/(|s+p_1 ||s+p_2 |)(∠s+z_1 +∠s+z_2 -∠s+p_1 -∠s+p_2) =|F(s)|(ϕ_(z_1 )+ϕ_(z_2 )-ϕ_(p_1 )-ϕ_(p_2 ))</vt:lpstr>
      <vt:lpstr>Thus, as Γ_s is completely traversed, the net angle increase of F(s) is equal to 360°, since only one zero is enclosed.   If Z zeros were enclosed within Γ_s , then the net angle increase would be equal to ϕ_z=2πZ rad.    If Z zeros and P poles are encircled as Γ_s is traversed, then 2πZ-2πP is the net resultant angle increase of F(s).   Thus, the net angle increase of Γ_F of the contour in the F(s) plane is simply ϕ_F=ϕ_z-ϕ_P or 2πN=2πZ-2πP </vt:lpstr>
      <vt:lpstr>N=3-1=2</vt:lpstr>
      <vt:lpstr>N=Z-P=-1</vt:lpstr>
      <vt:lpstr>Stability check via Nyquist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Response</dc:title>
  <dc:creator>Sanghyuk Lee</dc:creator>
  <cp:lastModifiedBy>Sanghyuk Lee</cp:lastModifiedBy>
  <cp:revision>332</cp:revision>
  <cp:lastPrinted>2011-09-27T01:19:25Z</cp:lastPrinted>
  <dcterms:created xsi:type="dcterms:W3CDTF">2011-09-17T06:29:14Z</dcterms:created>
  <dcterms:modified xsi:type="dcterms:W3CDTF">2017-11-17T07:23:44Z</dcterms:modified>
</cp:coreProperties>
</file>